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handoutMasterIdLst>
    <p:handoutMasterId r:id="rId29"/>
  </p:handoutMasterIdLst>
  <p:sldIdLst>
    <p:sldId id="286" r:id="rId2"/>
    <p:sldId id="342" r:id="rId3"/>
    <p:sldId id="287" r:id="rId4"/>
    <p:sldId id="296" r:id="rId5"/>
    <p:sldId id="317" r:id="rId6"/>
    <p:sldId id="302" r:id="rId7"/>
    <p:sldId id="311" r:id="rId8"/>
    <p:sldId id="343" r:id="rId9"/>
    <p:sldId id="321" r:id="rId10"/>
    <p:sldId id="322" r:id="rId11"/>
    <p:sldId id="324" r:id="rId12"/>
    <p:sldId id="326" r:id="rId13"/>
    <p:sldId id="327" r:id="rId14"/>
    <p:sldId id="328" r:id="rId15"/>
    <p:sldId id="329" r:id="rId16"/>
    <p:sldId id="330" r:id="rId17"/>
    <p:sldId id="346" r:id="rId18"/>
    <p:sldId id="332" r:id="rId19"/>
    <p:sldId id="348" r:id="rId20"/>
    <p:sldId id="345" r:id="rId21"/>
    <p:sldId id="349" r:id="rId22"/>
    <p:sldId id="344" r:id="rId23"/>
    <p:sldId id="347" r:id="rId24"/>
    <p:sldId id="334" r:id="rId25"/>
    <p:sldId id="340" r:id="rId26"/>
    <p:sldId id="295" r:id="rId2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24">
          <p15:clr>
            <a:srgbClr val="A4A3A4"/>
          </p15:clr>
        </p15:guide>
        <p15:guide id="2" orient="horz" pos="646">
          <p15:clr>
            <a:srgbClr val="A4A3A4"/>
          </p15:clr>
        </p15:guide>
        <p15:guide id="3" orient="horz" pos="1299">
          <p15:clr>
            <a:srgbClr val="A4A3A4"/>
          </p15:clr>
        </p15:guide>
        <p15:guide id="4" orient="horz" pos="1956">
          <p15:clr>
            <a:srgbClr val="A4A3A4"/>
          </p15:clr>
        </p15:guide>
        <p15:guide id="5" orient="horz" pos="2598">
          <p15:clr>
            <a:srgbClr val="A4A3A4"/>
          </p15:clr>
        </p15:guide>
        <p15:guide id="6" orient="horz" pos="2916">
          <p15:clr>
            <a:srgbClr val="A4A3A4"/>
          </p15:clr>
        </p15:guide>
        <p15:guide id="7" pos="2880">
          <p15:clr>
            <a:srgbClr val="A4A3A4"/>
          </p15:clr>
        </p15:guide>
        <p15:guide id="8" pos="576">
          <p15:clr>
            <a:srgbClr val="A4A3A4"/>
          </p15:clr>
        </p15:guide>
        <p15:guide id="9" pos="1152">
          <p15:clr>
            <a:srgbClr val="A4A3A4"/>
          </p15:clr>
        </p15:guide>
        <p15:guide id="10" pos="1728">
          <p15:clr>
            <a:srgbClr val="A4A3A4"/>
          </p15:clr>
        </p15:guide>
        <p15:guide id="11" pos="2304">
          <p15:clr>
            <a:srgbClr val="A4A3A4"/>
          </p15:clr>
        </p15:guide>
        <p15:guide id="12" pos="3456">
          <p15:clr>
            <a:srgbClr val="A4A3A4"/>
          </p15:clr>
        </p15:guide>
        <p15:guide id="13" pos="4032">
          <p15:clr>
            <a:srgbClr val="A4A3A4"/>
          </p15:clr>
        </p15:guide>
        <p15:guide id="14" pos="4608">
          <p15:clr>
            <a:srgbClr val="A4A3A4"/>
          </p15:clr>
        </p15:guide>
        <p15:guide id="15" pos="5184">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4AD4"/>
    <a:srgbClr val="FFAD5B"/>
    <a:srgbClr val="002A78"/>
    <a:srgbClr val="000000"/>
    <a:srgbClr val="FF8200"/>
    <a:srgbClr val="FFB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511" autoAdjust="0"/>
    <p:restoredTop sz="64588" autoAdjust="0"/>
  </p:normalViewPr>
  <p:slideViewPr>
    <p:cSldViewPr snapToGrid="0" showGuides="1">
      <p:cViewPr>
        <p:scale>
          <a:sx n="70" d="100"/>
          <a:sy n="70" d="100"/>
        </p:scale>
        <p:origin x="-2814" y="-798"/>
      </p:cViewPr>
      <p:guideLst>
        <p:guide orient="horz" pos="324"/>
        <p:guide orient="horz" pos="646"/>
        <p:guide orient="horz" pos="1307"/>
        <p:guide orient="horz" pos="1956"/>
        <p:guide orient="horz" pos="2598"/>
        <p:guide orient="horz" pos="2916"/>
        <p:guide pos="2880"/>
        <p:guide pos="576"/>
        <p:guide pos="1152"/>
        <p:guide pos="1728"/>
        <p:guide pos="2304"/>
        <p:guide pos="3456"/>
        <p:guide pos="4032"/>
        <p:guide pos="4608"/>
        <p:guide pos="5184"/>
        <p:guide pos="212"/>
        <p:guide pos="879"/>
        <p:guide pos="1503"/>
      </p:guideLst>
    </p:cSldViewPr>
  </p:slideViewPr>
  <p:notesTextViewPr>
    <p:cViewPr>
      <p:scale>
        <a:sx n="1" d="1"/>
        <a:sy n="1" d="1"/>
      </p:scale>
      <p:origin x="0" y="0"/>
    </p:cViewPr>
  </p:notesTextViewPr>
  <p:sorterViewPr>
    <p:cViewPr>
      <p:scale>
        <a:sx n="100" d="100"/>
        <a:sy n="100" d="100"/>
      </p:scale>
      <p:origin x="0" y="384"/>
    </p:cViewPr>
  </p:sorterViewPr>
  <p:notesViewPr>
    <p:cSldViewPr snapToGrid="0">
      <p:cViewPr varScale="1">
        <p:scale>
          <a:sx n="82" d="100"/>
          <a:sy n="82" d="100"/>
        </p:scale>
        <p:origin x="-336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6ED407B-28D6-4674-A61D-30C97D91311D}" type="datetimeFigureOut">
              <a:rPr lang="en-US" smtClean="0"/>
              <a:t>2/21/2020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6EDCA6-05C1-4083-A5DF-82E4E452D30A}" type="slidenum">
              <a:rPr lang="en-US" smtClean="0"/>
              <a:t>‹#›</a:t>
            </a:fld>
            <a:endParaRPr lang="en-US" dirty="0"/>
          </a:p>
        </p:txBody>
      </p:sp>
    </p:spTree>
    <p:extLst>
      <p:ext uri="{BB962C8B-B14F-4D97-AF65-F5344CB8AC3E}">
        <p14:creationId xmlns:p14="http://schemas.microsoft.com/office/powerpoint/2010/main" val="29996117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CEFF7-08C3-4AC0-8C24-E1D360846645}" type="datetimeFigureOut">
              <a:rPr lang="en-US" smtClean="0"/>
              <a:t>2/21/2020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4F8E97-9FE7-46EC-9E87-461C128F338A}" type="slidenum">
              <a:rPr lang="en-US" smtClean="0"/>
              <a:t>‹#›</a:t>
            </a:fld>
            <a:endParaRPr lang="en-US" dirty="0"/>
          </a:p>
        </p:txBody>
      </p:sp>
    </p:spTree>
    <p:extLst>
      <p:ext uri="{BB962C8B-B14F-4D97-AF65-F5344CB8AC3E}">
        <p14:creationId xmlns:p14="http://schemas.microsoft.com/office/powerpoint/2010/main" val="2594141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4F8E97-9FE7-46EC-9E87-461C128F338A}" type="slidenum">
              <a:rPr lang="en-US" smtClean="0"/>
              <a:t>1</a:t>
            </a:fld>
            <a:endParaRPr lang="en-US" dirty="0"/>
          </a:p>
        </p:txBody>
      </p:sp>
    </p:spTree>
    <p:extLst>
      <p:ext uri="{BB962C8B-B14F-4D97-AF65-F5344CB8AC3E}">
        <p14:creationId xmlns:p14="http://schemas.microsoft.com/office/powerpoint/2010/main" val="1076264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4F8E97-9FE7-46EC-9E87-461C128F338A}" type="slidenum">
              <a:rPr lang="en-US" smtClean="0"/>
              <a:t>10</a:t>
            </a:fld>
            <a:endParaRPr lang="en-US" dirty="0"/>
          </a:p>
        </p:txBody>
      </p:sp>
    </p:spTree>
    <p:extLst>
      <p:ext uri="{BB962C8B-B14F-4D97-AF65-F5344CB8AC3E}">
        <p14:creationId xmlns:p14="http://schemas.microsoft.com/office/powerpoint/2010/main" val="1146575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4F8E97-9FE7-46EC-9E87-461C128F338A}" type="slidenum">
              <a:rPr lang="en-US" smtClean="0"/>
              <a:t>11</a:t>
            </a:fld>
            <a:endParaRPr lang="en-US" dirty="0"/>
          </a:p>
        </p:txBody>
      </p:sp>
    </p:spTree>
    <p:extLst>
      <p:ext uri="{BB962C8B-B14F-4D97-AF65-F5344CB8AC3E}">
        <p14:creationId xmlns:p14="http://schemas.microsoft.com/office/powerpoint/2010/main" val="271243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membership in the Academy of Educational Excellence demonstrates your commitment as an </a:t>
            </a:r>
            <a:r>
              <a:rPr lang="en-US" b="1" dirty="0" smtClean="0"/>
              <a:t>educator</a:t>
            </a:r>
            <a:r>
              <a:rPr lang="en-US" dirty="0" smtClean="0"/>
              <a:t>. It is therefore important for you to document the time spent in education related academic career development.</a:t>
            </a:r>
          </a:p>
          <a:p>
            <a:r>
              <a:rPr lang="en-US" dirty="0" smtClean="0"/>
              <a:t> </a:t>
            </a:r>
          </a:p>
          <a:p>
            <a:r>
              <a:rPr lang="en-US" dirty="0" smtClean="0"/>
              <a:t>This includes time spent developing education skills in </a:t>
            </a:r>
            <a:r>
              <a:rPr lang="en-US" b="1" u="sng" dirty="0" smtClean="0"/>
              <a:t>yourself:</a:t>
            </a:r>
            <a:endParaRPr lang="en-US" dirty="0" smtClean="0"/>
          </a:p>
          <a:p>
            <a:r>
              <a:rPr lang="en-US" dirty="0" smtClean="0"/>
              <a:t>By participating in courses, seminars, or similar activities to improve your skills as an educator</a:t>
            </a:r>
          </a:p>
          <a:p>
            <a:r>
              <a:rPr lang="en-US" u="sng" dirty="0" smtClean="0"/>
              <a:t>AND</a:t>
            </a:r>
            <a:r>
              <a:rPr lang="en-US" dirty="0" smtClean="0"/>
              <a:t> time spent developing education skills of </a:t>
            </a:r>
            <a:r>
              <a:rPr lang="en-US" b="1" u="sng" dirty="0" smtClean="0"/>
              <a:t>others:</a:t>
            </a:r>
            <a:endParaRPr lang="en-US" dirty="0" smtClean="0"/>
          </a:p>
          <a:p>
            <a:r>
              <a:rPr lang="en-US" dirty="0" smtClean="0"/>
              <a:t>By presenting courses, seminars, or similar activities to advance the education skills of others </a:t>
            </a:r>
          </a:p>
          <a:p>
            <a:r>
              <a:rPr lang="en-US" dirty="0" smtClean="0"/>
              <a:t>By developing resources, tools, templates, rubrics, etc. to advance the education skills of others</a:t>
            </a:r>
          </a:p>
          <a:p>
            <a:r>
              <a:rPr lang="en-US" b="1" dirty="0" smtClean="0"/>
              <a:t>This does </a:t>
            </a:r>
            <a:r>
              <a:rPr lang="en-US" b="1" u="sng" dirty="0" smtClean="0"/>
              <a:t>not</a:t>
            </a:r>
            <a:r>
              <a:rPr lang="en-US" b="1" dirty="0" smtClean="0"/>
              <a:t> include:</a:t>
            </a:r>
            <a:endParaRPr lang="en-US" dirty="0" smtClean="0"/>
          </a:p>
          <a:p>
            <a:r>
              <a:rPr lang="en-US" dirty="0" smtClean="0"/>
              <a:t>Time spent learning medical or scientific related content and skills</a:t>
            </a:r>
          </a:p>
          <a:p>
            <a:r>
              <a:rPr lang="en-US" dirty="0" smtClean="0"/>
              <a:t>Time spent teaching medical or scientific related content and skills to others</a:t>
            </a:r>
          </a:p>
          <a:p>
            <a:endParaRPr lang="en-US" dirty="0" smtClean="0"/>
          </a:p>
        </p:txBody>
      </p:sp>
      <p:sp>
        <p:nvSpPr>
          <p:cNvPr id="4" name="Slide Number Placeholder 3"/>
          <p:cNvSpPr>
            <a:spLocks noGrp="1"/>
          </p:cNvSpPr>
          <p:nvPr>
            <p:ph type="sldNum" sz="quarter" idx="10"/>
          </p:nvPr>
        </p:nvSpPr>
        <p:spPr/>
        <p:txBody>
          <a:bodyPr/>
          <a:lstStyle/>
          <a:p>
            <a:fld id="{924F8E97-9FE7-46EC-9E87-461C128F338A}" type="slidenum">
              <a:rPr lang="en-US" smtClean="0"/>
              <a:t>12</a:t>
            </a:fld>
            <a:endParaRPr lang="en-US" dirty="0"/>
          </a:p>
        </p:txBody>
      </p:sp>
    </p:spTree>
    <p:extLst>
      <p:ext uri="{BB962C8B-B14F-4D97-AF65-F5344CB8AC3E}">
        <p14:creationId xmlns:p14="http://schemas.microsoft.com/office/powerpoint/2010/main" val="3092790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4F8E97-9FE7-46EC-9E87-461C128F338A}" type="slidenum">
              <a:rPr lang="en-US" smtClean="0"/>
              <a:t>13</a:t>
            </a:fld>
            <a:endParaRPr lang="en-US" dirty="0"/>
          </a:p>
        </p:txBody>
      </p:sp>
    </p:spTree>
    <p:extLst>
      <p:ext uri="{BB962C8B-B14F-4D97-AF65-F5344CB8AC3E}">
        <p14:creationId xmlns:p14="http://schemas.microsoft.com/office/powerpoint/2010/main" val="2670109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924F8E97-9FE7-46EC-9E87-461C128F338A}" type="slidenum">
              <a:rPr lang="en-US" smtClean="0"/>
              <a:t>14</a:t>
            </a:fld>
            <a:endParaRPr lang="en-US" dirty="0"/>
          </a:p>
        </p:txBody>
      </p:sp>
    </p:spTree>
    <p:extLst>
      <p:ext uri="{BB962C8B-B14F-4D97-AF65-F5344CB8AC3E}">
        <p14:creationId xmlns:p14="http://schemas.microsoft.com/office/powerpoint/2010/main" val="3092790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924F8E97-9FE7-46EC-9E87-461C128F338A}" type="slidenum">
              <a:rPr lang="en-US" smtClean="0"/>
              <a:t>15</a:t>
            </a:fld>
            <a:endParaRPr lang="en-US" dirty="0"/>
          </a:p>
        </p:txBody>
      </p:sp>
    </p:spTree>
    <p:extLst>
      <p:ext uri="{BB962C8B-B14F-4D97-AF65-F5344CB8AC3E}">
        <p14:creationId xmlns:p14="http://schemas.microsoft.com/office/powerpoint/2010/main" val="3092790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924F8E97-9FE7-46EC-9E87-461C128F338A}" type="slidenum">
              <a:rPr lang="en-US" smtClean="0"/>
              <a:t>16</a:t>
            </a:fld>
            <a:endParaRPr lang="en-US" dirty="0"/>
          </a:p>
        </p:txBody>
      </p:sp>
    </p:spTree>
    <p:extLst>
      <p:ext uri="{BB962C8B-B14F-4D97-AF65-F5344CB8AC3E}">
        <p14:creationId xmlns:p14="http://schemas.microsoft.com/office/powerpoint/2010/main" val="3092790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924F8E97-9FE7-46EC-9E87-461C128F338A}" type="slidenum">
              <a:rPr lang="en-US" smtClean="0"/>
              <a:t>18</a:t>
            </a:fld>
            <a:endParaRPr lang="en-US" dirty="0"/>
          </a:p>
        </p:txBody>
      </p:sp>
    </p:spTree>
    <p:extLst>
      <p:ext uri="{BB962C8B-B14F-4D97-AF65-F5344CB8AC3E}">
        <p14:creationId xmlns:p14="http://schemas.microsoft.com/office/powerpoint/2010/main" val="3092790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a professional educator for over 15 years, I have been actively involved in teaching, presenting, developing faculty, mentoring, visioning, creating educational programs, and conducting educational research. I have continued to explore new ways of learning and engaging in my own education skill development by attending a variety of faculty development workshops and events each year. To demonstrate my commitment to my own scholarly teaching, learning, assessment and education research skills, I have highlighted some key workshops and events that I participated in and continue to use these developed skills in my courses. These workshops include, but are not limited to:</a:t>
            </a:r>
          </a:p>
          <a:p>
            <a:pPr lvl="0"/>
            <a:r>
              <a:rPr lang="en-US" sz="1200" kern="1200" dirty="0" smtClean="0">
                <a:solidFill>
                  <a:schemeClr val="tx1"/>
                </a:solidFill>
                <a:effectLst/>
                <a:latin typeface="+mn-lt"/>
                <a:ea typeface="+mn-ea"/>
                <a:cs typeface="+mn-cs"/>
              </a:rPr>
              <a:t>The </a:t>
            </a:r>
            <a:r>
              <a:rPr lang="en-US" sz="1400" b="1" kern="1200" dirty="0" smtClean="0">
                <a:solidFill>
                  <a:schemeClr val="tx1"/>
                </a:solidFill>
                <a:effectLst/>
                <a:latin typeface="+mn-lt"/>
                <a:ea typeface="+mn-ea"/>
                <a:cs typeface="+mn-cs"/>
              </a:rPr>
              <a:t>Enhancing Learning in Medicine (ELM) session </a:t>
            </a:r>
            <a:r>
              <a:rPr lang="en-US" sz="1200" kern="1200" dirty="0" smtClean="0">
                <a:solidFill>
                  <a:schemeClr val="tx1"/>
                </a:solidFill>
                <a:effectLst/>
                <a:latin typeface="+mn-lt"/>
                <a:ea typeface="+mn-ea"/>
                <a:cs typeface="+mn-cs"/>
              </a:rPr>
              <a:t> (6 hours) where I learned how to promote an optimal learning climate and create resources that include my expectations, goals, and objectives when working with my learners in the classroom. </a:t>
            </a:r>
          </a:p>
          <a:p>
            <a:pPr lvl="0"/>
            <a:r>
              <a:rPr lang="en-US" sz="1200" b="1" kern="1200" dirty="0" smtClean="0">
                <a:solidFill>
                  <a:schemeClr val="tx1"/>
                </a:solidFill>
                <a:effectLst/>
                <a:latin typeface="+mn-lt"/>
                <a:ea typeface="+mn-ea"/>
                <a:cs typeface="+mn-cs"/>
              </a:rPr>
              <a:t>Education Technology Forum</a:t>
            </a:r>
            <a:r>
              <a:rPr lang="en-US" sz="1200" kern="1200" dirty="0" smtClean="0">
                <a:solidFill>
                  <a:schemeClr val="tx1"/>
                </a:solidFill>
                <a:effectLst/>
                <a:latin typeface="+mn-lt"/>
                <a:ea typeface="+mn-ea"/>
                <a:cs typeface="+mn-cs"/>
              </a:rPr>
              <a:t> (12 hours, attended 2017,2018,2019, 2020) where I learned how to utilize education technologies in my classroom and engage my learners with active learning strategies</a:t>
            </a:r>
          </a:p>
          <a:p>
            <a:pPr lvl="0"/>
            <a:r>
              <a:rPr lang="en-US" sz="1200" b="1" kern="1200" dirty="0" smtClean="0">
                <a:solidFill>
                  <a:schemeClr val="tx1"/>
                </a:solidFill>
                <a:effectLst/>
                <a:latin typeface="+mn-lt"/>
                <a:ea typeface="+mn-ea"/>
                <a:cs typeface="+mn-cs"/>
              </a:rPr>
              <a:t>ACGME Education Conference Workshop </a:t>
            </a:r>
            <a:r>
              <a:rPr lang="en-US" sz="1200" kern="1200" dirty="0" smtClean="0">
                <a:solidFill>
                  <a:schemeClr val="tx1"/>
                </a:solidFill>
                <a:effectLst/>
                <a:latin typeface="+mn-lt"/>
                <a:ea typeface="+mn-ea"/>
                <a:cs typeface="+mn-cs"/>
              </a:rPr>
              <a:t>(4 hours)</a:t>
            </a:r>
          </a:p>
          <a:p>
            <a:pPr lvl="1"/>
            <a:r>
              <a:rPr lang="en-US" sz="1200" kern="1200" dirty="0" smtClean="0">
                <a:solidFill>
                  <a:schemeClr val="tx1"/>
                </a:solidFill>
                <a:effectLst/>
                <a:latin typeface="+mn-lt"/>
                <a:ea typeface="+mn-ea"/>
                <a:cs typeface="+mn-cs"/>
              </a:rPr>
              <a:t>Workshop: Learning to be a better Mentor and Teacher in #</a:t>
            </a:r>
            <a:r>
              <a:rPr lang="en-US" sz="1200" kern="1200" dirty="0" err="1" smtClean="0">
                <a:solidFill>
                  <a:schemeClr val="tx1"/>
                </a:solidFill>
                <a:effectLst/>
                <a:latin typeface="+mn-lt"/>
                <a:ea typeface="+mn-ea"/>
                <a:cs typeface="+mn-cs"/>
              </a:rPr>
              <a:t>MedEd</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Faculty Development Lunch and Learns </a:t>
            </a:r>
            <a:r>
              <a:rPr lang="en-US" sz="1200" kern="1200" dirty="0" smtClean="0">
                <a:solidFill>
                  <a:schemeClr val="tx1"/>
                </a:solidFill>
                <a:effectLst/>
                <a:latin typeface="+mn-lt"/>
                <a:ea typeface="+mn-ea"/>
                <a:cs typeface="+mn-cs"/>
              </a:rPr>
              <a:t>(1 hour each) on topics such as:</a:t>
            </a:r>
          </a:p>
          <a:p>
            <a:pPr lvl="1"/>
            <a:r>
              <a:rPr lang="en-US" sz="1200" kern="1200" dirty="0" smtClean="0">
                <a:solidFill>
                  <a:schemeClr val="tx1"/>
                </a:solidFill>
                <a:effectLst/>
                <a:latin typeface="+mn-lt"/>
                <a:ea typeface="+mn-ea"/>
                <a:cs typeface="+mn-cs"/>
              </a:rPr>
              <a:t>Tips for Effective Teaching</a:t>
            </a:r>
          </a:p>
          <a:p>
            <a:pPr lvl="1"/>
            <a:r>
              <a:rPr lang="en-US" sz="1200" kern="1200" dirty="0" smtClean="0">
                <a:solidFill>
                  <a:schemeClr val="tx1"/>
                </a:solidFill>
                <a:effectLst/>
                <a:latin typeface="+mn-lt"/>
                <a:ea typeface="+mn-ea"/>
                <a:cs typeface="+mn-cs"/>
              </a:rPr>
              <a:t>Delivering Feedback to learners in a timely manner</a:t>
            </a:r>
          </a:p>
          <a:p>
            <a:pPr lvl="1"/>
            <a:r>
              <a:rPr lang="en-US" sz="1200" kern="1200" dirty="0" smtClean="0">
                <a:solidFill>
                  <a:schemeClr val="tx1"/>
                </a:solidFill>
                <a:effectLst/>
                <a:latin typeface="+mn-lt"/>
                <a:ea typeface="+mn-ea"/>
                <a:cs typeface="+mn-cs"/>
              </a:rPr>
              <a:t>Prickly Parts of Feedback</a:t>
            </a:r>
          </a:p>
          <a:p>
            <a:pPr lvl="1"/>
            <a:r>
              <a:rPr lang="en-US" sz="1200" kern="1200" dirty="0" smtClean="0">
                <a:solidFill>
                  <a:schemeClr val="tx1"/>
                </a:solidFill>
                <a:effectLst/>
                <a:latin typeface="+mn-lt"/>
                <a:ea typeface="+mn-ea"/>
                <a:cs typeface="+mn-cs"/>
              </a:rPr>
              <a:t>Diagnosing the Learner</a:t>
            </a:r>
          </a:p>
          <a:p>
            <a:pPr lvl="1"/>
            <a:r>
              <a:rPr lang="en-US" sz="1200" kern="1200" dirty="0" smtClean="0">
                <a:solidFill>
                  <a:schemeClr val="tx1"/>
                </a:solidFill>
                <a:effectLst/>
                <a:latin typeface="+mn-lt"/>
                <a:ea typeface="+mn-ea"/>
                <a:cs typeface="+mn-cs"/>
              </a:rPr>
              <a:t>Improving Learner Engagement </a:t>
            </a:r>
          </a:p>
          <a:p>
            <a:r>
              <a:rPr lang="en-US" sz="1200" kern="1200" dirty="0" smtClean="0">
                <a:solidFill>
                  <a:schemeClr val="tx1"/>
                </a:solidFill>
                <a:effectLst/>
                <a:latin typeface="+mn-lt"/>
                <a:ea typeface="+mn-ea"/>
                <a:cs typeface="+mn-cs"/>
              </a:rPr>
              <a:t>I have attended these workshops and have found them to be beneficial for me in my role as a medical educator because it has helped me to develop skills to improve my teaching skills and apply education models in my classroom, such as the Kern’s and Wiggins models. I also have regularly attended Education Grand Rounds presentations and workshops and department faculty development retreats that are specific to improving my education research methodologies and skills.  These cumulatively make up an additional 20 hours of education skill development over the course of my career at Mayo Clinic. I consider myself to be a life-long learner and thus why I believe I meet both criteria 1 and 2 for Fellow membership within the Academy of Educational Excellence. </a:t>
            </a:r>
          </a:p>
          <a:p>
            <a:endParaRPr lang="en-US" dirty="0"/>
          </a:p>
        </p:txBody>
      </p:sp>
      <p:sp>
        <p:nvSpPr>
          <p:cNvPr id="4" name="Slide Number Placeholder 3"/>
          <p:cNvSpPr>
            <a:spLocks noGrp="1"/>
          </p:cNvSpPr>
          <p:nvPr>
            <p:ph type="sldNum" sz="quarter" idx="10"/>
          </p:nvPr>
        </p:nvSpPr>
        <p:spPr/>
        <p:txBody>
          <a:bodyPr/>
          <a:lstStyle/>
          <a:p>
            <a:fld id="{924F8E97-9FE7-46EC-9E87-461C128F338A}" type="slidenum">
              <a:rPr lang="en-US" smtClean="0"/>
              <a:t>21</a:t>
            </a:fld>
            <a:endParaRPr lang="en-US" dirty="0"/>
          </a:p>
        </p:txBody>
      </p:sp>
    </p:spTree>
    <p:extLst>
      <p:ext uri="{BB962C8B-B14F-4D97-AF65-F5344CB8AC3E}">
        <p14:creationId xmlns:p14="http://schemas.microsoft.com/office/powerpoint/2010/main" val="2484274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membership in the Academy of Educational Excellence demonstrates your commitment as an </a:t>
            </a:r>
            <a:r>
              <a:rPr lang="en-US" b="1" dirty="0" smtClean="0"/>
              <a:t>educator</a:t>
            </a:r>
            <a:r>
              <a:rPr lang="en-US" dirty="0" smtClean="0"/>
              <a:t>. It is therefore important for you to document the time spent in education related academic career development.</a:t>
            </a:r>
          </a:p>
          <a:p>
            <a:r>
              <a:rPr lang="en-US" dirty="0" smtClean="0"/>
              <a:t> </a:t>
            </a:r>
          </a:p>
          <a:p>
            <a:r>
              <a:rPr lang="en-US" dirty="0" smtClean="0"/>
              <a:t>This includes time spent developing education skills in </a:t>
            </a:r>
            <a:r>
              <a:rPr lang="en-US" b="1" u="sng" dirty="0" smtClean="0"/>
              <a:t>yourself:</a:t>
            </a:r>
            <a:endParaRPr lang="en-US" dirty="0" smtClean="0"/>
          </a:p>
          <a:p>
            <a:r>
              <a:rPr lang="en-US" dirty="0" smtClean="0"/>
              <a:t>By participating in courses, seminars, or similar activities to improve your skills as an educator</a:t>
            </a:r>
          </a:p>
          <a:p>
            <a:r>
              <a:rPr lang="en-US" u="sng" dirty="0" smtClean="0"/>
              <a:t>AND</a:t>
            </a:r>
            <a:r>
              <a:rPr lang="en-US" dirty="0" smtClean="0"/>
              <a:t> time spent developing education skills of </a:t>
            </a:r>
            <a:r>
              <a:rPr lang="en-US" b="1" u="sng" dirty="0" smtClean="0"/>
              <a:t>others:</a:t>
            </a:r>
            <a:endParaRPr lang="en-US" dirty="0" smtClean="0"/>
          </a:p>
          <a:p>
            <a:r>
              <a:rPr lang="en-US" dirty="0" smtClean="0"/>
              <a:t>By presenting courses, seminars, or similar activities to advance the education skills of others </a:t>
            </a:r>
          </a:p>
          <a:p>
            <a:r>
              <a:rPr lang="en-US" dirty="0" smtClean="0"/>
              <a:t>By developing resources, tools, templates, rubrics, etc. to advance the education skills of others</a:t>
            </a:r>
          </a:p>
          <a:p>
            <a:r>
              <a:rPr lang="en-US" b="1" dirty="0" smtClean="0"/>
              <a:t>This does </a:t>
            </a:r>
            <a:r>
              <a:rPr lang="en-US" b="1" u="sng" dirty="0" smtClean="0"/>
              <a:t>not</a:t>
            </a:r>
            <a:r>
              <a:rPr lang="en-US" b="1" dirty="0" smtClean="0"/>
              <a:t> include:</a:t>
            </a:r>
            <a:endParaRPr lang="en-US" dirty="0" smtClean="0"/>
          </a:p>
          <a:p>
            <a:r>
              <a:rPr lang="en-US" dirty="0" smtClean="0"/>
              <a:t>Time spent learning medical or scientific related content and skills</a:t>
            </a:r>
          </a:p>
          <a:p>
            <a:r>
              <a:rPr lang="en-US" dirty="0" smtClean="0"/>
              <a:t>Time spent teaching medical or scientific related content and skills to others</a:t>
            </a:r>
          </a:p>
          <a:p>
            <a:endParaRPr lang="en-US" dirty="0" smtClean="0"/>
          </a:p>
        </p:txBody>
      </p:sp>
      <p:sp>
        <p:nvSpPr>
          <p:cNvPr id="4" name="Slide Number Placeholder 3"/>
          <p:cNvSpPr>
            <a:spLocks noGrp="1"/>
          </p:cNvSpPr>
          <p:nvPr>
            <p:ph type="sldNum" sz="quarter" idx="10"/>
          </p:nvPr>
        </p:nvSpPr>
        <p:spPr/>
        <p:txBody>
          <a:bodyPr/>
          <a:lstStyle/>
          <a:p>
            <a:fld id="{924F8E97-9FE7-46EC-9E87-461C128F338A}" type="slidenum">
              <a:rPr lang="en-US" smtClean="0"/>
              <a:t>22</a:t>
            </a:fld>
            <a:endParaRPr lang="en-US" dirty="0"/>
          </a:p>
        </p:txBody>
      </p:sp>
    </p:spTree>
    <p:extLst>
      <p:ext uri="{BB962C8B-B14F-4D97-AF65-F5344CB8AC3E}">
        <p14:creationId xmlns:p14="http://schemas.microsoft.com/office/powerpoint/2010/main" val="3092790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4F8E97-9FE7-46EC-9E87-461C128F338A}" type="slidenum">
              <a:rPr lang="en-US" smtClean="0"/>
              <a:t>2</a:t>
            </a:fld>
            <a:endParaRPr lang="en-US" dirty="0"/>
          </a:p>
        </p:txBody>
      </p:sp>
    </p:spTree>
    <p:extLst>
      <p:ext uri="{BB962C8B-B14F-4D97-AF65-F5344CB8AC3E}">
        <p14:creationId xmlns:p14="http://schemas.microsoft.com/office/powerpoint/2010/main" val="1166208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4F8E97-9FE7-46EC-9E87-461C128F338A}" type="slidenum">
              <a:rPr lang="en-US" smtClean="0"/>
              <a:t>24</a:t>
            </a:fld>
            <a:endParaRPr lang="en-US" dirty="0"/>
          </a:p>
        </p:txBody>
      </p:sp>
    </p:spTree>
    <p:extLst>
      <p:ext uri="{BB962C8B-B14F-4D97-AF65-F5344CB8AC3E}">
        <p14:creationId xmlns:p14="http://schemas.microsoft.com/office/powerpoint/2010/main" val="4160387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4F8E97-9FE7-46EC-9E87-461C128F338A}" type="slidenum">
              <a:rPr lang="en-US" smtClean="0"/>
              <a:t>25</a:t>
            </a:fld>
            <a:endParaRPr lang="en-US" dirty="0"/>
          </a:p>
        </p:txBody>
      </p:sp>
    </p:spTree>
    <p:extLst>
      <p:ext uri="{BB962C8B-B14F-4D97-AF65-F5344CB8AC3E}">
        <p14:creationId xmlns:p14="http://schemas.microsoft.com/office/powerpoint/2010/main" val="3949609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4F8E97-9FE7-46EC-9E87-461C128F338A}" type="slidenum">
              <a:rPr lang="en-US" smtClean="0"/>
              <a:t>26</a:t>
            </a:fld>
            <a:endParaRPr lang="en-US" dirty="0"/>
          </a:p>
        </p:txBody>
      </p:sp>
    </p:spTree>
    <p:extLst>
      <p:ext uri="{BB962C8B-B14F-4D97-AF65-F5344CB8AC3E}">
        <p14:creationId xmlns:p14="http://schemas.microsoft.com/office/powerpoint/2010/main" val="3253190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4F8E97-9FE7-46EC-9E87-461C128F338A}" type="slidenum">
              <a:rPr lang="en-US" smtClean="0"/>
              <a:t>3</a:t>
            </a:fld>
            <a:endParaRPr lang="en-US" dirty="0"/>
          </a:p>
        </p:txBody>
      </p:sp>
    </p:spTree>
    <p:extLst>
      <p:ext uri="{BB962C8B-B14F-4D97-AF65-F5344CB8AC3E}">
        <p14:creationId xmlns:p14="http://schemas.microsoft.com/office/powerpoint/2010/main" val="1077630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Offer and coordinate a rich mosaic of faculty development resources across schools</a:t>
            </a:r>
          </a:p>
          <a:p>
            <a:endParaRPr lang="en-US" dirty="0"/>
          </a:p>
        </p:txBody>
      </p:sp>
      <p:sp>
        <p:nvSpPr>
          <p:cNvPr id="4" name="Slide Number Placeholder 3"/>
          <p:cNvSpPr>
            <a:spLocks noGrp="1"/>
          </p:cNvSpPr>
          <p:nvPr>
            <p:ph type="sldNum" sz="quarter" idx="10"/>
          </p:nvPr>
        </p:nvSpPr>
        <p:spPr/>
        <p:txBody>
          <a:bodyPr/>
          <a:lstStyle/>
          <a:p>
            <a:fld id="{924F8E97-9FE7-46EC-9E87-461C128F338A}" type="slidenum">
              <a:rPr lang="en-US" smtClean="0"/>
              <a:t>4</a:t>
            </a:fld>
            <a:endParaRPr lang="en-US" dirty="0"/>
          </a:p>
        </p:txBody>
      </p:sp>
    </p:spTree>
    <p:extLst>
      <p:ext uri="{BB962C8B-B14F-4D97-AF65-F5344CB8AC3E}">
        <p14:creationId xmlns:p14="http://schemas.microsoft.com/office/powerpoint/2010/main" val="214632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1"/>
                </a:solidFill>
              </a:rPr>
              <a:t>1. Benefit recruitment</a:t>
            </a:r>
          </a:p>
          <a:p>
            <a:r>
              <a:rPr lang="en-US" dirty="0" smtClean="0">
                <a:solidFill>
                  <a:schemeClr val="bg1"/>
                </a:solidFill>
              </a:rPr>
              <a:t>2. Advance the educational mission of an academic medical center</a:t>
            </a:r>
          </a:p>
          <a:p>
            <a:r>
              <a:rPr lang="en-US" dirty="0" smtClean="0">
                <a:solidFill>
                  <a:schemeClr val="bg1"/>
                </a:solidFill>
              </a:rPr>
              <a:t>3. Creates a vibrant academic community</a:t>
            </a:r>
          </a:p>
          <a:p>
            <a:r>
              <a:rPr lang="en-US" dirty="0" smtClean="0">
                <a:solidFill>
                  <a:schemeClr val="bg1"/>
                </a:solidFill>
              </a:rPr>
              <a:t>4. Develops and promotes new teaching and learning skills</a:t>
            </a:r>
          </a:p>
          <a:p>
            <a:r>
              <a:rPr lang="en-US" dirty="0" smtClean="0"/>
              <a:t>5.</a:t>
            </a:r>
            <a:r>
              <a:rPr lang="en-US" baseline="0" dirty="0" smtClean="0"/>
              <a:t> Positively influences faculty development in educational competencies</a:t>
            </a:r>
          </a:p>
        </p:txBody>
      </p:sp>
      <p:sp>
        <p:nvSpPr>
          <p:cNvPr id="4" name="Slide Number Placeholder 3"/>
          <p:cNvSpPr>
            <a:spLocks noGrp="1"/>
          </p:cNvSpPr>
          <p:nvPr>
            <p:ph type="sldNum" sz="quarter" idx="10"/>
          </p:nvPr>
        </p:nvSpPr>
        <p:spPr/>
        <p:txBody>
          <a:bodyPr/>
          <a:lstStyle/>
          <a:p>
            <a:fld id="{924F8E97-9FE7-46EC-9E87-461C128F338A}" type="slidenum">
              <a:rPr lang="en-US" smtClean="0"/>
              <a:t>5</a:t>
            </a:fld>
            <a:endParaRPr lang="en-US" dirty="0"/>
          </a:p>
        </p:txBody>
      </p:sp>
    </p:spTree>
    <p:extLst>
      <p:ext uri="{BB962C8B-B14F-4D97-AF65-F5344CB8AC3E}">
        <p14:creationId xmlns:p14="http://schemas.microsoft.com/office/powerpoint/2010/main" val="1592088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4F8E97-9FE7-46EC-9E87-461C128F338A}" type="slidenum">
              <a:rPr lang="en-US" smtClean="0"/>
              <a:t>6</a:t>
            </a:fld>
            <a:endParaRPr lang="en-US" dirty="0"/>
          </a:p>
        </p:txBody>
      </p:sp>
    </p:spTree>
    <p:extLst>
      <p:ext uri="{BB962C8B-B14F-4D97-AF65-F5344CB8AC3E}">
        <p14:creationId xmlns:p14="http://schemas.microsoft.com/office/powerpoint/2010/main" val="422286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smtClean="0"/>
              <a:t>Receive recognition for your endeavors as a highly accomplished educator</a:t>
            </a:r>
          </a:p>
          <a:p>
            <a:pPr marL="342900" indent="-342900">
              <a:buFont typeface="Arial" panose="020B0604020202020204" pitchFamily="34" charset="0"/>
              <a:buChar char="•"/>
            </a:pPr>
            <a:r>
              <a:rPr lang="en-US" sz="1200" dirty="0" smtClean="0"/>
              <a:t>Hone you academic skills through access to the most timely and relevant faculty resources and development activities</a:t>
            </a:r>
          </a:p>
          <a:p>
            <a:pPr marL="342900" indent="-342900">
              <a:buFont typeface="Arial" panose="020B0604020202020204" pitchFamily="34" charset="0"/>
              <a:buChar char="•"/>
            </a:pPr>
            <a:r>
              <a:rPr lang="en-US" sz="1200" dirty="0" smtClean="0"/>
              <a:t>Advance your preparedness for academic promotion and competitiveness for education leadership roles</a:t>
            </a:r>
          </a:p>
          <a:p>
            <a:pPr marL="342900" indent="-342900">
              <a:buFont typeface="Arial" panose="020B0604020202020204" pitchFamily="34" charset="0"/>
              <a:buChar char="•"/>
            </a:pPr>
            <a:r>
              <a:rPr lang="en-US" sz="1200" dirty="0" smtClean="0"/>
              <a:t>Eligible for Academy distributed grants</a:t>
            </a:r>
          </a:p>
          <a:p>
            <a:pPr marL="342900" indent="-342900">
              <a:buFont typeface="Arial" panose="020B0604020202020204" pitchFamily="34" charset="0"/>
              <a:buChar char="•"/>
            </a:pPr>
            <a:r>
              <a:rPr lang="en-US" sz="1200" dirty="0" smtClean="0"/>
              <a:t>Attend Academy hosted events</a:t>
            </a:r>
          </a:p>
          <a:p>
            <a:pPr marL="342900" indent="-342900">
              <a:buFont typeface="Arial" panose="020B0604020202020204" pitchFamily="34" charset="0"/>
              <a:buChar char="•"/>
            </a:pPr>
            <a:r>
              <a:rPr lang="en-US" sz="1200" dirty="0" smtClean="0"/>
              <a:t>Network within a community of inter-professional educators</a:t>
            </a:r>
          </a:p>
        </p:txBody>
      </p:sp>
      <p:sp>
        <p:nvSpPr>
          <p:cNvPr id="4" name="Slide Number Placeholder 3"/>
          <p:cNvSpPr>
            <a:spLocks noGrp="1"/>
          </p:cNvSpPr>
          <p:nvPr>
            <p:ph type="sldNum" sz="quarter" idx="10"/>
          </p:nvPr>
        </p:nvSpPr>
        <p:spPr/>
        <p:txBody>
          <a:bodyPr/>
          <a:lstStyle/>
          <a:p>
            <a:fld id="{924F8E97-9FE7-46EC-9E87-461C128F338A}" type="slidenum">
              <a:rPr lang="en-US" smtClean="0"/>
              <a:t>7</a:t>
            </a:fld>
            <a:endParaRPr lang="en-US" dirty="0"/>
          </a:p>
        </p:txBody>
      </p:sp>
    </p:spTree>
    <p:extLst>
      <p:ext uri="{BB962C8B-B14F-4D97-AF65-F5344CB8AC3E}">
        <p14:creationId xmlns:p14="http://schemas.microsoft.com/office/powerpoint/2010/main" val="2001718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4F8E97-9FE7-46EC-9E87-461C128F338A}" type="slidenum">
              <a:rPr lang="en-US" smtClean="0"/>
              <a:t>8</a:t>
            </a:fld>
            <a:endParaRPr lang="en-US" dirty="0"/>
          </a:p>
        </p:txBody>
      </p:sp>
    </p:spTree>
    <p:extLst>
      <p:ext uri="{BB962C8B-B14F-4D97-AF65-F5344CB8AC3E}">
        <p14:creationId xmlns:p14="http://schemas.microsoft.com/office/powerpoint/2010/main" val="4170593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Identifying a level is based on set number of faculty development sessions you have attended</a:t>
            </a:r>
            <a:r>
              <a:rPr lang="en-US" baseline="0" dirty="0" smtClean="0"/>
              <a:t> to advance your skills as an educator.</a:t>
            </a:r>
            <a:endParaRPr lang="en-US" dirty="0" smtClean="0"/>
          </a:p>
          <a:p>
            <a:endParaRPr lang="en-US" dirty="0" smtClean="0"/>
          </a:p>
          <a:p>
            <a:r>
              <a:rPr lang="en-US" dirty="0" smtClean="0"/>
              <a:t>Legacy: Academy members have long standing active participation in the education shield or been national leaders in health professions and science education as demonstrated by leadership roles, education-related innovations and contributions to education scholarship</a:t>
            </a:r>
          </a:p>
          <a:p>
            <a:endParaRPr lang="en-US" dirty="0" smtClean="0"/>
          </a:p>
          <a:p>
            <a:r>
              <a:rPr lang="en-US" dirty="0" smtClean="0"/>
              <a:t>Senior Fellow: Academy members have demonstrated a sustained and consistent commitment to health professions and science education through participation, leadership and facilitation of professional development, and active mentorship of junior faculty.</a:t>
            </a:r>
          </a:p>
          <a:p>
            <a:endParaRPr lang="en-US" dirty="0" smtClean="0"/>
          </a:p>
          <a:p>
            <a:r>
              <a:rPr lang="en-US" dirty="0" smtClean="0"/>
              <a:t>Fellow: Academy members have a sustained commitment to health professions and science education and progressive participation in activities to improve their knowledge and skills as an educator and education scholar.</a:t>
            </a:r>
          </a:p>
          <a:p>
            <a:endParaRPr lang="en-US" dirty="0" smtClean="0"/>
          </a:p>
          <a:p>
            <a:r>
              <a:rPr lang="en-US" dirty="0" smtClean="0"/>
              <a:t>Associate: Academy members have an initial commitment to health professions and science education through participation in formal faculty development activities.</a:t>
            </a:r>
          </a:p>
        </p:txBody>
      </p:sp>
      <p:sp>
        <p:nvSpPr>
          <p:cNvPr id="4" name="Slide Number Placeholder 3"/>
          <p:cNvSpPr>
            <a:spLocks noGrp="1"/>
          </p:cNvSpPr>
          <p:nvPr>
            <p:ph type="sldNum" sz="quarter" idx="10"/>
          </p:nvPr>
        </p:nvSpPr>
        <p:spPr/>
        <p:txBody>
          <a:bodyPr/>
          <a:lstStyle/>
          <a:p>
            <a:fld id="{924F8E97-9FE7-46EC-9E87-461C128F338A}" type="slidenum">
              <a:rPr lang="en-US" smtClean="0"/>
              <a:t>9</a:t>
            </a:fld>
            <a:endParaRPr lang="en-US" dirty="0"/>
          </a:p>
        </p:txBody>
      </p:sp>
    </p:spTree>
    <p:extLst>
      <p:ext uri="{BB962C8B-B14F-4D97-AF65-F5344CB8AC3E}">
        <p14:creationId xmlns:p14="http://schemas.microsoft.com/office/powerpoint/2010/main" val="3092790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itle 1"/>
          <p:cNvSpPr>
            <a:spLocks noGrp="1"/>
          </p:cNvSpPr>
          <p:nvPr>
            <p:ph type="ctrTitle"/>
          </p:nvPr>
        </p:nvSpPr>
        <p:spPr>
          <a:xfrm>
            <a:off x="828622" y="2171700"/>
            <a:ext cx="7315200" cy="1374306"/>
          </a:xfrm>
        </p:spPr>
        <p:txBody>
          <a:bodyPr tIns="0" bIns="0"/>
          <a:lstStyle>
            <a:lvl1pPr>
              <a:defRPr>
                <a:solidFill>
                  <a:schemeClr val="bg2"/>
                </a:solidFill>
              </a:defRPr>
            </a:lvl1pPr>
          </a:lstStyle>
          <a:p>
            <a:pPr>
              <a:lnSpc>
                <a:spcPct val="70000"/>
              </a:lnSpc>
            </a:pPr>
            <a:r>
              <a:rPr lang="en-US" sz="3200" b="1" dirty="0">
                <a:solidFill>
                  <a:srgbClr val="FFFFFF"/>
                </a:solidFill>
                <a:ea typeface="Verdana" panose="020B0604030504040204" pitchFamily="34" charset="0"/>
                <a:cs typeface="Verdana" panose="020B0604030504040204" pitchFamily="34" charset="0"/>
              </a:rPr>
              <a:t>Presentation title here</a:t>
            </a:r>
            <a:endParaRPr lang="en-US" sz="3200" b="1" dirty="0"/>
          </a:p>
        </p:txBody>
      </p:sp>
      <p:sp>
        <p:nvSpPr>
          <p:cNvPr id="64" name="Subtitle 2"/>
          <p:cNvSpPr txBox="1">
            <a:spLocks/>
          </p:cNvSpPr>
          <p:nvPr userDrawn="1"/>
        </p:nvSpPr>
        <p:spPr>
          <a:xfrm>
            <a:off x="828622" y="4114800"/>
            <a:ext cx="7316894" cy="556259"/>
          </a:xfrm>
          <a:prstGeom prst="rect">
            <a:avLst/>
          </a:prstGeom>
        </p:spPr>
        <p:txBody>
          <a:bodyPr vert="horz" lIns="0" tIns="0" rIns="0" bIns="0" rtlCol="0" anchor="b" anchorCtr="0">
            <a:noAutofit/>
          </a:bodyPr>
          <a:lstStyle>
            <a:lvl1pPr marL="0" indent="0" algn="l" defTabSz="685983" rtl="0" eaLnBrk="1" latinLnBrk="0" hangingPunct="1">
              <a:lnSpc>
                <a:spcPct val="90000"/>
              </a:lnSpc>
              <a:spcBef>
                <a:spcPts val="1125"/>
              </a:spcBef>
              <a:buClr>
                <a:schemeClr val="accent3"/>
              </a:buClr>
              <a:buFont typeface="Arial" pitchFamily="34" charset="0"/>
              <a:buNone/>
              <a:defRPr sz="1700" kern="1200">
                <a:solidFill>
                  <a:schemeClr val="tx1"/>
                </a:solidFill>
                <a:latin typeface="+mn-lt"/>
                <a:ea typeface="+mn-ea"/>
                <a:cs typeface="+mn-cs"/>
              </a:defRPr>
            </a:lvl1pPr>
            <a:lvl2pPr marL="519251" indent="-176259" algn="l" defTabSz="685983" rtl="0" eaLnBrk="1" latinLnBrk="0" hangingPunct="1">
              <a:lnSpc>
                <a:spcPct val="90000"/>
              </a:lnSpc>
              <a:spcBef>
                <a:spcPts val="450"/>
              </a:spcBef>
              <a:buClr>
                <a:schemeClr val="tx2"/>
              </a:buClr>
              <a:buFont typeface="Arial" pitchFamily="34" charset="0"/>
              <a:buChar char="•"/>
              <a:defRPr sz="2100" kern="1200">
                <a:solidFill>
                  <a:schemeClr val="tx1"/>
                </a:solidFill>
                <a:latin typeface="+mn-lt"/>
                <a:ea typeface="+mn-ea"/>
                <a:cs typeface="+mn-cs"/>
              </a:defRPr>
            </a:lvl2pPr>
            <a:lvl3pPr marL="857479" indent="-171496" algn="l" defTabSz="685983" rtl="0" eaLnBrk="1" latinLnBrk="0" hangingPunct="1">
              <a:lnSpc>
                <a:spcPct val="90000"/>
              </a:lnSpc>
              <a:spcBef>
                <a:spcPts val="450"/>
              </a:spcBef>
              <a:buClr>
                <a:schemeClr val="tx2"/>
              </a:buClr>
              <a:buFont typeface="Arial" pitchFamily="34" charset="0"/>
              <a:buChar char="•"/>
              <a:defRPr sz="2100" kern="1200">
                <a:solidFill>
                  <a:schemeClr val="tx1"/>
                </a:solidFill>
                <a:latin typeface="+mn-lt"/>
                <a:ea typeface="+mn-ea"/>
                <a:cs typeface="+mn-cs"/>
              </a:defRPr>
            </a:lvl3pPr>
            <a:lvl4pPr marL="1200470" indent="-171496" algn="l" defTabSz="685983" rtl="0" eaLnBrk="1" latinLnBrk="0" hangingPunct="1">
              <a:lnSpc>
                <a:spcPct val="90000"/>
              </a:lnSpc>
              <a:spcBef>
                <a:spcPts val="450"/>
              </a:spcBef>
              <a:buClr>
                <a:schemeClr val="tx2"/>
              </a:buClr>
              <a:buFont typeface="Arial" pitchFamily="34" charset="0"/>
              <a:buChar char="•"/>
              <a:defRPr sz="2100" kern="1200">
                <a:solidFill>
                  <a:schemeClr val="tx1"/>
                </a:solidFill>
                <a:latin typeface="+mn-lt"/>
                <a:ea typeface="+mn-ea"/>
                <a:cs typeface="+mn-cs"/>
              </a:defRPr>
            </a:lvl4pPr>
            <a:lvl5pPr marL="1543461" indent="-171496" algn="l" defTabSz="685983" rtl="0" eaLnBrk="1" latinLnBrk="0" hangingPunct="1">
              <a:lnSpc>
                <a:spcPct val="90000"/>
              </a:lnSpc>
              <a:spcBef>
                <a:spcPts val="450"/>
              </a:spcBef>
              <a:buClr>
                <a:schemeClr val="tx2"/>
              </a:buClr>
              <a:buFont typeface="Arial" pitchFamily="34" charset="0"/>
              <a:buChar char="•"/>
              <a:defRPr sz="2100" kern="1200">
                <a:solidFill>
                  <a:schemeClr val="tx1"/>
                </a:solidFill>
                <a:latin typeface="+mn-lt"/>
                <a:ea typeface="+mn-ea"/>
                <a:cs typeface="+mn-cs"/>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0">
              <a:spcBef>
                <a:spcPts val="0"/>
              </a:spcBef>
              <a:buClr>
                <a:srgbClr val="00B0B9"/>
              </a:buClr>
            </a:pPr>
            <a:r>
              <a:rPr lang="en-US" sz="1600" b="1" dirty="0">
                <a:solidFill>
                  <a:schemeClr val="tx1"/>
                </a:solidFill>
              </a:rPr>
              <a:t>Presenter’s name here</a:t>
            </a:r>
            <a:endParaRPr lang="en-US" sz="1000" dirty="0">
              <a:solidFill>
                <a:schemeClr val="tx1"/>
              </a:solidFill>
            </a:endParaRPr>
          </a:p>
        </p:txBody>
      </p:sp>
      <p:sp>
        <p:nvSpPr>
          <p:cNvPr id="65" name="Subtitle 2"/>
          <p:cNvSpPr txBox="1">
            <a:spLocks/>
          </p:cNvSpPr>
          <p:nvPr userDrawn="1"/>
        </p:nvSpPr>
        <p:spPr>
          <a:xfrm>
            <a:off x="828622" y="4671060"/>
            <a:ext cx="7316894" cy="472440"/>
          </a:xfrm>
          <a:prstGeom prst="rect">
            <a:avLst/>
          </a:prstGeom>
        </p:spPr>
        <p:txBody>
          <a:bodyPr vert="horz" lIns="0" tIns="0" rIns="0" bIns="34299" rtlCol="0">
            <a:noAutofit/>
          </a:bodyPr>
          <a:lstStyle>
            <a:lvl1pPr marL="0" indent="0" algn="l" defTabSz="685983" rtl="0" eaLnBrk="1" latinLnBrk="0" hangingPunct="1">
              <a:lnSpc>
                <a:spcPct val="90000"/>
              </a:lnSpc>
              <a:spcBef>
                <a:spcPts val="1125"/>
              </a:spcBef>
              <a:buClr>
                <a:schemeClr val="accent3"/>
              </a:buClr>
              <a:buFont typeface="Arial" pitchFamily="34" charset="0"/>
              <a:buNone/>
              <a:defRPr sz="1700" kern="1200">
                <a:solidFill>
                  <a:schemeClr val="tx1"/>
                </a:solidFill>
                <a:latin typeface="+mn-lt"/>
                <a:ea typeface="+mn-ea"/>
                <a:cs typeface="+mn-cs"/>
              </a:defRPr>
            </a:lvl1pPr>
            <a:lvl2pPr marL="519251" indent="-176259" algn="l" defTabSz="685983" rtl="0" eaLnBrk="1" latinLnBrk="0" hangingPunct="1">
              <a:lnSpc>
                <a:spcPct val="90000"/>
              </a:lnSpc>
              <a:spcBef>
                <a:spcPts val="450"/>
              </a:spcBef>
              <a:buClr>
                <a:schemeClr val="tx2"/>
              </a:buClr>
              <a:buFont typeface="Arial" pitchFamily="34" charset="0"/>
              <a:buChar char="•"/>
              <a:defRPr sz="2100" kern="1200">
                <a:solidFill>
                  <a:schemeClr val="tx1"/>
                </a:solidFill>
                <a:latin typeface="+mn-lt"/>
                <a:ea typeface="+mn-ea"/>
                <a:cs typeface="+mn-cs"/>
              </a:defRPr>
            </a:lvl2pPr>
            <a:lvl3pPr marL="857479" indent="-171496" algn="l" defTabSz="685983" rtl="0" eaLnBrk="1" latinLnBrk="0" hangingPunct="1">
              <a:lnSpc>
                <a:spcPct val="90000"/>
              </a:lnSpc>
              <a:spcBef>
                <a:spcPts val="450"/>
              </a:spcBef>
              <a:buClr>
                <a:schemeClr val="tx2"/>
              </a:buClr>
              <a:buFont typeface="Arial" pitchFamily="34" charset="0"/>
              <a:buChar char="•"/>
              <a:defRPr sz="2100" kern="1200">
                <a:solidFill>
                  <a:schemeClr val="tx1"/>
                </a:solidFill>
                <a:latin typeface="+mn-lt"/>
                <a:ea typeface="+mn-ea"/>
                <a:cs typeface="+mn-cs"/>
              </a:defRPr>
            </a:lvl3pPr>
            <a:lvl4pPr marL="1200470" indent="-171496" algn="l" defTabSz="685983" rtl="0" eaLnBrk="1" latinLnBrk="0" hangingPunct="1">
              <a:lnSpc>
                <a:spcPct val="90000"/>
              </a:lnSpc>
              <a:spcBef>
                <a:spcPts val="450"/>
              </a:spcBef>
              <a:buClr>
                <a:schemeClr val="tx2"/>
              </a:buClr>
              <a:buFont typeface="Arial" pitchFamily="34" charset="0"/>
              <a:buChar char="•"/>
              <a:defRPr sz="2100" kern="1200">
                <a:solidFill>
                  <a:schemeClr val="tx1"/>
                </a:solidFill>
                <a:latin typeface="+mn-lt"/>
                <a:ea typeface="+mn-ea"/>
                <a:cs typeface="+mn-cs"/>
              </a:defRPr>
            </a:lvl4pPr>
            <a:lvl5pPr marL="1543461" indent="-171496" algn="l" defTabSz="685983" rtl="0" eaLnBrk="1" latinLnBrk="0" hangingPunct="1">
              <a:lnSpc>
                <a:spcPct val="90000"/>
              </a:lnSpc>
              <a:spcBef>
                <a:spcPts val="450"/>
              </a:spcBef>
              <a:buClr>
                <a:schemeClr val="tx2"/>
              </a:buClr>
              <a:buFont typeface="Arial" pitchFamily="34" charset="0"/>
              <a:buChar char="•"/>
              <a:defRPr sz="2100" kern="1200">
                <a:solidFill>
                  <a:schemeClr val="tx1"/>
                </a:solidFill>
                <a:latin typeface="+mn-lt"/>
                <a:ea typeface="+mn-ea"/>
                <a:cs typeface="+mn-cs"/>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0">
              <a:spcBef>
                <a:spcPts val="0"/>
              </a:spcBef>
              <a:buClr>
                <a:srgbClr val="00B0B9"/>
              </a:buClr>
            </a:pPr>
            <a:r>
              <a:rPr lang="en-US" sz="1000" dirty="0">
                <a:solidFill>
                  <a:schemeClr val="tx1"/>
                </a:solidFill>
              </a:rPr>
              <a:t>Meeting time and date</a:t>
            </a:r>
          </a:p>
        </p:txBody>
      </p:sp>
      <p:grpSp>
        <p:nvGrpSpPr>
          <p:cNvPr id="87" name="Group 86"/>
          <p:cNvGrpSpPr>
            <a:grpSpLocks noChangeAspect="1"/>
          </p:cNvGrpSpPr>
          <p:nvPr userDrawn="1"/>
        </p:nvGrpSpPr>
        <p:grpSpPr>
          <a:xfrm>
            <a:off x="342847" y="335280"/>
            <a:ext cx="626141" cy="681990"/>
            <a:chOff x="658813" y="684213"/>
            <a:chExt cx="1263650" cy="1376362"/>
          </a:xfrm>
          <a:solidFill>
            <a:schemeClr val="tx1"/>
          </a:solidFill>
        </p:grpSpPr>
        <p:sp>
          <p:nvSpPr>
            <p:cNvPr id="88" name="Freeform 12"/>
            <p:cNvSpPr>
              <a:spLocks noEditPoints="1"/>
            </p:cNvSpPr>
            <p:nvPr/>
          </p:nvSpPr>
          <p:spPr bwMode="auto">
            <a:xfrm>
              <a:off x="849313" y="1354138"/>
              <a:ext cx="882650" cy="706437"/>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grpSp>
          <p:nvGrpSpPr>
            <p:cNvPr id="89" name="Group 88"/>
            <p:cNvGrpSpPr/>
            <p:nvPr userDrawn="1"/>
          </p:nvGrpSpPr>
          <p:grpSpPr>
            <a:xfrm>
              <a:off x="658813" y="684213"/>
              <a:ext cx="1263650" cy="561975"/>
              <a:chOff x="658813" y="684213"/>
              <a:chExt cx="1263650" cy="561975"/>
            </a:xfrm>
            <a:grpFill/>
          </p:grpSpPr>
          <p:sp>
            <p:nvSpPr>
              <p:cNvPr id="90" name="Freeform 13"/>
              <p:cNvSpPr>
                <a:spLocks/>
              </p:cNvSpPr>
              <p:nvPr/>
            </p:nvSpPr>
            <p:spPr bwMode="auto">
              <a:xfrm>
                <a:off x="917576" y="1004888"/>
                <a:ext cx="187325" cy="236537"/>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91" name="Freeform 14"/>
              <p:cNvSpPr>
                <a:spLocks noEditPoints="1"/>
              </p:cNvSpPr>
              <p:nvPr/>
            </p:nvSpPr>
            <p:spPr bwMode="auto">
              <a:xfrm>
                <a:off x="1127126" y="1004888"/>
                <a:ext cx="103188" cy="236537"/>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92" name="Freeform 15"/>
              <p:cNvSpPr>
                <a:spLocks/>
              </p:cNvSpPr>
              <p:nvPr/>
            </p:nvSpPr>
            <p:spPr bwMode="auto">
              <a:xfrm>
                <a:off x="1268413" y="1004888"/>
                <a:ext cx="273050" cy="241300"/>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93" name="Freeform 16"/>
              <p:cNvSpPr>
                <a:spLocks/>
              </p:cNvSpPr>
              <p:nvPr/>
            </p:nvSpPr>
            <p:spPr bwMode="auto">
              <a:xfrm>
                <a:off x="1573213" y="1004888"/>
                <a:ext cx="101600" cy="236537"/>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94" name="Freeform 17"/>
              <p:cNvSpPr>
                <a:spLocks/>
              </p:cNvSpPr>
              <p:nvPr/>
            </p:nvSpPr>
            <p:spPr bwMode="auto">
              <a:xfrm>
                <a:off x="1690688" y="998538"/>
                <a:ext cx="231775" cy="2476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95" name="Freeform 18"/>
              <p:cNvSpPr>
                <a:spLocks/>
              </p:cNvSpPr>
              <p:nvPr/>
            </p:nvSpPr>
            <p:spPr bwMode="auto">
              <a:xfrm>
                <a:off x="658813" y="998538"/>
                <a:ext cx="231775" cy="2476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96" name="Freeform 19"/>
              <p:cNvSpPr>
                <a:spLocks/>
              </p:cNvSpPr>
              <p:nvPr/>
            </p:nvSpPr>
            <p:spPr bwMode="auto">
              <a:xfrm>
                <a:off x="760413" y="688975"/>
                <a:ext cx="319088" cy="239712"/>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97" name="Freeform 20"/>
              <p:cNvSpPr>
                <a:spLocks noEditPoints="1"/>
              </p:cNvSpPr>
              <p:nvPr/>
            </p:nvSpPr>
            <p:spPr bwMode="auto">
              <a:xfrm>
                <a:off x="1092201" y="685800"/>
                <a:ext cx="263525" cy="236537"/>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98" name="Freeform 21"/>
              <p:cNvSpPr>
                <a:spLocks/>
              </p:cNvSpPr>
              <p:nvPr/>
            </p:nvSpPr>
            <p:spPr bwMode="auto">
              <a:xfrm>
                <a:off x="1309688" y="688975"/>
                <a:ext cx="258763" cy="233362"/>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99" name="Freeform 22"/>
              <p:cNvSpPr>
                <a:spLocks noEditPoints="1"/>
              </p:cNvSpPr>
              <p:nvPr/>
            </p:nvSpPr>
            <p:spPr bwMode="auto">
              <a:xfrm>
                <a:off x="1558926" y="684213"/>
                <a:ext cx="260350" cy="244475"/>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grpSp>
      </p:grpSp>
      <p:sp>
        <p:nvSpPr>
          <p:cNvPr id="19" name="TextBox 18"/>
          <p:cNvSpPr txBox="1"/>
          <p:nvPr userDrawn="1"/>
        </p:nvSpPr>
        <p:spPr>
          <a:xfrm>
            <a:off x="7010400" y="5023000"/>
            <a:ext cx="2133600" cy="120501"/>
          </a:xfrm>
          <a:prstGeom prst="rect">
            <a:avLst/>
          </a:prstGeom>
        </p:spPr>
        <p:txBody>
          <a:bodyPr vert="horz" lIns="68598" tIns="34299" rIns="68598" bIns="34299" rtlCol="0" anchor="ctr">
            <a:noAutofit/>
          </a:bodyPr>
          <a:lstStyle>
            <a:defPPr>
              <a:defRPr lang="en-US"/>
            </a:defPPr>
            <a:lvl1pPr algn="r">
              <a:defRPr sz="1200">
                <a:solidFill>
                  <a:schemeClr val="tx1">
                    <a:tint val="75000"/>
                  </a:schemeClr>
                </a:solidFill>
              </a:defRPr>
            </a:lvl1pPr>
          </a:lstStyle>
          <a:p>
            <a:pPr lvl="0"/>
            <a:r>
              <a:rPr lang="en-US" sz="500" dirty="0" smtClean="0">
                <a:solidFill>
                  <a:schemeClr val="bg2">
                    <a:lumMod val="20000"/>
                    <a:lumOff val="80000"/>
                  </a:schemeClr>
                </a:solidFill>
              </a:rPr>
              <a:t>©2019 </a:t>
            </a:r>
            <a:r>
              <a:rPr lang="en-US" sz="500" dirty="0">
                <a:solidFill>
                  <a:schemeClr val="bg2">
                    <a:lumMod val="20000"/>
                    <a:lumOff val="80000"/>
                  </a:schemeClr>
                </a:solidFill>
              </a:rPr>
              <a:t>MFMER  |  </a:t>
            </a:r>
            <a:r>
              <a:rPr lang="en-US" sz="500" dirty="0" smtClean="0">
                <a:solidFill>
                  <a:schemeClr val="bg2">
                    <a:lumMod val="20000"/>
                    <a:lumOff val="80000"/>
                  </a:schemeClr>
                </a:solidFill>
              </a:rPr>
              <a:t>3868417-</a:t>
            </a:r>
            <a:fld id="{D445C29B-035B-48ED-941F-A66A11A8A322}" type="slidenum">
              <a:rPr lang="en-US" sz="500" smtClean="0">
                <a:solidFill>
                  <a:schemeClr val="bg2">
                    <a:lumMod val="20000"/>
                    <a:lumOff val="80000"/>
                  </a:schemeClr>
                </a:solidFill>
              </a:rPr>
              <a:pPr lvl="0"/>
              <a:t>‹#›</a:t>
            </a:fld>
            <a:endParaRPr lang="en-US" sz="500" dirty="0">
              <a:solidFill>
                <a:schemeClr val="bg2">
                  <a:lumMod val="20000"/>
                  <a:lumOff val="80000"/>
                </a:schemeClr>
              </a:solidFill>
            </a:endParaRPr>
          </a:p>
        </p:txBody>
      </p:sp>
    </p:spTree>
    <p:extLst>
      <p:ext uri="{BB962C8B-B14F-4D97-AF65-F5344CB8AC3E}">
        <p14:creationId xmlns:p14="http://schemas.microsoft.com/office/powerpoint/2010/main" val="316261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057400"/>
            <a:ext cx="7316788" cy="1028700"/>
          </a:xfrm>
        </p:spPr>
        <p:txBody>
          <a:bodyPr tIns="0" bIns="0" anchor="b" anchorCtr="0"/>
          <a:lstStyle>
            <a:lvl1pPr algn="l">
              <a:defRPr sz="3200" b="1" cap="none" baseline="0">
                <a:solidFill>
                  <a:schemeClr val="bg2"/>
                </a:solidFill>
              </a:defRPr>
            </a:lvl1pPr>
          </a:lstStyle>
          <a:p>
            <a:r>
              <a:rPr lang="en-US" dirty="0"/>
              <a:t>Click to edit master title style</a:t>
            </a:r>
          </a:p>
        </p:txBody>
      </p:sp>
      <p:sp>
        <p:nvSpPr>
          <p:cNvPr id="3" name="Text Placeholder 2"/>
          <p:cNvSpPr>
            <a:spLocks noGrp="1"/>
          </p:cNvSpPr>
          <p:nvPr>
            <p:ph type="body" idx="1" hasCustomPrompt="1"/>
          </p:nvPr>
        </p:nvSpPr>
        <p:spPr>
          <a:xfrm>
            <a:off x="914400" y="3086100"/>
            <a:ext cx="7316788" cy="514350"/>
          </a:xfrm>
        </p:spPr>
        <p:txBody>
          <a:bodyPr tIns="0" bIns="182880" anchor="t" anchorCtr="0"/>
          <a:lstStyle>
            <a:lvl1pPr marL="0" indent="0">
              <a:buNone/>
              <a:defRPr sz="2000" b="0">
                <a:solidFill>
                  <a:schemeClr val="accent2"/>
                </a:solidFill>
              </a:defRPr>
            </a:lvl1pPr>
            <a:lvl2pPr marL="342991" indent="0">
              <a:buNone/>
              <a:defRPr sz="1400">
                <a:solidFill>
                  <a:schemeClr val="tx1">
                    <a:tint val="75000"/>
                  </a:schemeClr>
                </a:solidFill>
              </a:defRPr>
            </a:lvl2pPr>
            <a:lvl3pPr marL="685983" indent="0">
              <a:buNone/>
              <a:defRPr sz="1200">
                <a:solidFill>
                  <a:schemeClr val="tx1">
                    <a:tint val="75000"/>
                  </a:schemeClr>
                </a:solidFill>
              </a:defRPr>
            </a:lvl3pPr>
            <a:lvl4pPr marL="1028974" indent="0">
              <a:buNone/>
              <a:defRPr sz="1100">
                <a:solidFill>
                  <a:schemeClr val="tx1">
                    <a:tint val="75000"/>
                  </a:schemeClr>
                </a:solidFill>
              </a:defRPr>
            </a:lvl4pPr>
            <a:lvl5pPr marL="1371966" indent="0">
              <a:buNone/>
              <a:defRPr sz="1100">
                <a:solidFill>
                  <a:schemeClr val="tx1">
                    <a:tint val="75000"/>
                  </a:schemeClr>
                </a:solidFill>
              </a:defRPr>
            </a:lvl5pPr>
            <a:lvl6pPr marL="1714957" indent="0">
              <a:buNone/>
              <a:defRPr sz="1100">
                <a:solidFill>
                  <a:schemeClr val="tx1">
                    <a:tint val="75000"/>
                  </a:schemeClr>
                </a:solidFill>
              </a:defRPr>
            </a:lvl6pPr>
            <a:lvl7pPr marL="2057949" indent="0">
              <a:buNone/>
              <a:defRPr sz="1100">
                <a:solidFill>
                  <a:schemeClr val="tx1">
                    <a:tint val="75000"/>
                  </a:schemeClr>
                </a:solidFill>
              </a:defRPr>
            </a:lvl7pPr>
            <a:lvl8pPr marL="2400940" indent="0">
              <a:buNone/>
              <a:defRPr sz="1100">
                <a:solidFill>
                  <a:schemeClr val="tx1">
                    <a:tint val="75000"/>
                  </a:schemeClr>
                </a:solidFill>
              </a:defRPr>
            </a:lvl8pPr>
            <a:lvl9pPr marL="2743932" indent="0">
              <a:buNone/>
              <a:defRPr sz="11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3183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85750" y="1028700"/>
            <a:ext cx="4213098" cy="3476625"/>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199" y="1028700"/>
            <a:ext cx="4210051" cy="3476625"/>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dirty="0"/>
          </a:p>
        </p:txBody>
      </p:sp>
      <p:sp>
        <p:nvSpPr>
          <p:cNvPr id="8" name="Title 1"/>
          <p:cNvSpPr>
            <a:spLocks noGrp="1"/>
          </p:cNvSpPr>
          <p:nvPr>
            <p:ph type="title" hasCustomPrompt="1"/>
          </p:nvPr>
        </p:nvSpPr>
        <p:spPr>
          <a:xfrm>
            <a:off x="285750" y="1"/>
            <a:ext cx="8572500" cy="1028700"/>
          </a:xfrm>
        </p:spPr>
        <p:txBody>
          <a:bodyPr/>
          <a:lstStyle>
            <a:lvl1pPr>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388600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2"/>
                </a:solidFill>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80499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1_Title Only no footer">
    <p:spTree>
      <p:nvGrpSpPr>
        <p:cNvPr id="1" name=""/>
        <p:cNvGrpSpPr/>
        <p:nvPr/>
      </p:nvGrpSpPr>
      <p:grpSpPr>
        <a:xfrm>
          <a:off x="0" y="0"/>
          <a:ext cx="0" cy="0"/>
          <a:chOff x="0" y="0"/>
          <a:chExt cx="0" cy="0"/>
        </a:xfrm>
      </p:grpSpPr>
      <p:sp>
        <p:nvSpPr>
          <p:cNvPr id="5" name="Rectangle 4"/>
          <p:cNvSpPr/>
          <p:nvPr userDrawn="1"/>
        </p:nvSpPr>
        <p:spPr>
          <a:xfrm>
            <a:off x="0" y="4715774"/>
            <a:ext cx="9144000" cy="4277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userDrawn="1"/>
        </p:nvSpPr>
        <p:spPr>
          <a:xfrm>
            <a:off x="7010400" y="5023000"/>
            <a:ext cx="2133600" cy="120501"/>
          </a:xfrm>
          <a:prstGeom prst="rect">
            <a:avLst/>
          </a:prstGeom>
        </p:spPr>
        <p:txBody>
          <a:bodyPr vert="horz" lIns="68598" tIns="34299" rIns="68598" bIns="34299" rtlCol="0" anchor="ctr">
            <a:noAutofit/>
          </a:bodyPr>
          <a:lstStyle>
            <a:defPPr>
              <a:defRPr lang="en-US"/>
            </a:defPPr>
            <a:lvl1pPr algn="r">
              <a:defRPr sz="1200">
                <a:solidFill>
                  <a:schemeClr val="tx1">
                    <a:tint val="75000"/>
                  </a:schemeClr>
                </a:solidFill>
              </a:defRPr>
            </a:lvl1pPr>
          </a:lstStyle>
          <a:p>
            <a:pPr lvl="0"/>
            <a:r>
              <a:rPr lang="en-US" sz="500" dirty="0" smtClean="0">
                <a:solidFill>
                  <a:schemeClr val="bg2">
                    <a:lumMod val="20000"/>
                    <a:lumOff val="80000"/>
                  </a:schemeClr>
                </a:solidFill>
              </a:rPr>
              <a:t>©2019 </a:t>
            </a:r>
            <a:r>
              <a:rPr lang="en-US" sz="500" dirty="0">
                <a:solidFill>
                  <a:schemeClr val="bg2">
                    <a:lumMod val="20000"/>
                    <a:lumOff val="80000"/>
                  </a:schemeClr>
                </a:solidFill>
              </a:rPr>
              <a:t>MFMER  |  </a:t>
            </a:r>
            <a:r>
              <a:rPr lang="en-US" sz="500" dirty="0" smtClean="0">
                <a:solidFill>
                  <a:schemeClr val="bg2">
                    <a:lumMod val="20000"/>
                    <a:lumOff val="80000"/>
                  </a:schemeClr>
                </a:solidFill>
              </a:rPr>
              <a:t>3868417-</a:t>
            </a:r>
            <a:fld id="{D445C29B-035B-48ED-941F-A66A11A8A322}" type="slidenum">
              <a:rPr lang="en-US" sz="500" smtClean="0">
                <a:solidFill>
                  <a:schemeClr val="bg2">
                    <a:lumMod val="20000"/>
                    <a:lumOff val="80000"/>
                  </a:schemeClr>
                </a:solidFill>
              </a:rPr>
              <a:pPr lvl="0"/>
              <a:t>‹#›</a:t>
            </a:fld>
            <a:endParaRPr lang="en-US" sz="500" dirty="0">
              <a:solidFill>
                <a:schemeClr val="bg2">
                  <a:lumMod val="20000"/>
                  <a:lumOff val="80000"/>
                </a:schemeClr>
              </a:solidFill>
            </a:endParaRPr>
          </a:p>
        </p:txBody>
      </p:sp>
      <p:sp>
        <p:nvSpPr>
          <p:cNvPr id="2" name="Title 1"/>
          <p:cNvSpPr>
            <a:spLocks noGrp="1"/>
          </p:cNvSpPr>
          <p:nvPr>
            <p:ph type="title" hasCustomPrompt="1"/>
          </p:nvPr>
        </p:nvSpPr>
        <p:spPr/>
        <p:txBody>
          <a:bodyPr/>
          <a:lstStyle>
            <a:lvl1pPr>
              <a:defRPr>
                <a:solidFill>
                  <a:schemeClr val="bg2"/>
                </a:solidFill>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42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1725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accent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TextBox 3"/>
          <p:cNvSpPr txBox="1"/>
          <p:nvPr userDrawn="1"/>
        </p:nvSpPr>
        <p:spPr>
          <a:xfrm>
            <a:off x="7010400" y="5023000"/>
            <a:ext cx="2133600" cy="120501"/>
          </a:xfrm>
          <a:prstGeom prst="rect">
            <a:avLst/>
          </a:prstGeom>
        </p:spPr>
        <p:txBody>
          <a:bodyPr vert="horz" lIns="68598" tIns="34299" rIns="68598" bIns="34299" rtlCol="0" anchor="ctr">
            <a:noAutofit/>
          </a:bodyPr>
          <a:lstStyle>
            <a:defPPr>
              <a:defRPr lang="en-US"/>
            </a:defPPr>
            <a:lvl1pPr algn="r">
              <a:defRPr sz="1200">
                <a:solidFill>
                  <a:schemeClr val="tx1">
                    <a:tint val="75000"/>
                  </a:schemeClr>
                </a:solidFill>
              </a:defRPr>
            </a:lvl1pPr>
          </a:lstStyle>
          <a:p>
            <a:pPr lvl="0"/>
            <a:r>
              <a:rPr lang="en-US" sz="500" dirty="0" smtClean="0">
                <a:solidFill>
                  <a:schemeClr val="bg2">
                    <a:lumMod val="20000"/>
                    <a:lumOff val="80000"/>
                  </a:schemeClr>
                </a:solidFill>
              </a:rPr>
              <a:t>©2019 </a:t>
            </a:r>
            <a:r>
              <a:rPr lang="en-US" sz="500" dirty="0">
                <a:solidFill>
                  <a:schemeClr val="bg2">
                    <a:lumMod val="20000"/>
                    <a:lumOff val="80000"/>
                  </a:schemeClr>
                </a:solidFill>
              </a:rPr>
              <a:t>MFMER  |  </a:t>
            </a:r>
            <a:r>
              <a:rPr lang="en-US" sz="500" dirty="0" smtClean="0">
                <a:solidFill>
                  <a:schemeClr val="bg2">
                    <a:lumMod val="20000"/>
                    <a:lumOff val="80000"/>
                  </a:schemeClr>
                </a:solidFill>
              </a:rPr>
              <a:t>3868417-</a:t>
            </a:r>
            <a:fld id="{D445C29B-035B-48ED-941F-A66A11A8A322}" type="slidenum">
              <a:rPr lang="en-US" sz="500" smtClean="0">
                <a:solidFill>
                  <a:schemeClr val="bg2">
                    <a:lumMod val="20000"/>
                    <a:lumOff val="80000"/>
                  </a:schemeClr>
                </a:solidFill>
              </a:rPr>
              <a:pPr lvl="0"/>
              <a:t>‹#›</a:t>
            </a:fld>
            <a:endParaRPr lang="en-US" sz="500" dirty="0">
              <a:solidFill>
                <a:schemeClr val="bg2">
                  <a:lumMod val="20000"/>
                  <a:lumOff val="80000"/>
                </a:schemeClr>
              </a:solidFill>
            </a:endParaRPr>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5750" y="4872100"/>
            <a:ext cx="2635250" cy="11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177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2_Blank no footer">
    <p:bg>
      <p:bgPr>
        <a:solidFill>
          <a:schemeClr val="accent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TextBox 3"/>
          <p:cNvSpPr txBox="1"/>
          <p:nvPr userDrawn="1"/>
        </p:nvSpPr>
        <p:spPr>
          <a:xfrm>
            <a:off x="7010400" y="5023000"/>
            <a:ext cx="2133600" cy="120501"/>
          </a:xfrm>
          <a:prstGeom prst="rect">
            <a:avLst/>
          </a:prstGeom>
        </p:spPr>
        <p:txBody>
          <a:bodyPr vert="horz" lIns="68598" tIns="34299" rIns="68598" bIns="34299" rtlCol="0" anchor="ctr">
            <a:noAutofit/>
          </a:bodyPr>
          <a:lstStyle>
            <a:defPPr>
              <a:defRPr lang="en-US"/>
            </a:defPPr>
            <a:lvl1pPr algn="r">
              <a:defRPr sz="1200">
                <a:solidFill>
                  <a:schemeClr val="tx1">
                    <a:tint val="75000"/>
                  </a:schemeClr>
                </a:solidFill>
              </a:defRPr>
            </a:lvl1pPr>
          </a:lstStyle>
          <a:p>
            <a:pPr lvl="0"/>
            <a:r>
              <a:rPr lang="en-US" sz="500" dirty="0" smtClean="0">
                <a:solidFill>
                  <a:schemeClr val="bg2">
                    <a:lumMod val="20000"/>
                    <a:lumOff val="80000"/>
                  </a:schemeClr>
                </a:solidFill>
              </a:rPr>
              <a:t>©2019 </a:t>
            </a:r>
            <a:r>
              <a:rPr lang="en-US" sz="500" dirty="0">
                <a:solidFill>
                  <a:schemeClr val="bg2">
                    <a:lumMod val="20000"/>
                    <a:lumOff val="80000"/>
                  </a:schemeClr>
                </a:solidFill>
              </a:rPr>
              <a:t>MFMER  |  </a:t>
            </a:r>
            <a:r>
              <a:rPr lang="en-US" sz="500" dirty="0" smtClean="0">
                <a:solidFill>
                  <a:schemeClr val="bg2">
                    <a:lumMod val="20000"/>
                    <a:lumOff val="80000"/>
                  </a:schemeClr>
                </a:solidFill>
              </a:rPr>
              <a:t>3868417-</a:t>
            </a:r>
            <a:fld id="{D445C29B-035B-48ED-941F-A66A11A8A322}" type="slidenum">
              <a:rPr lang="en-US" sz="500" smtClean="0">
                <a:solidFill>
                  <a:schemeClr val="bg2">
                    <a:lumMod val="20000"/>
                    <a:lumOff val="80000"/>
                  </a:schemeClr>
                </a:solidFill>
              </a:rPr>
              <a:pPr lvl="0"/>
              <a:t>‹#›</a:t>
            </a:fld>
            <a:endParaRPr lang="en-US" sz="500" dirty="0">
              <a:solidFill>
                <a:schemeClr val="bg2">
                  <a:lumMod val="20000"/>
                  <a:lumOff val="80000"/>
                </a:schemeClr>
              </a:solidFill>
            </a:endParaRPr>
          </a:p>
        </p:txBody>
      </p:sp>
    </p:spTree>
    <p:extLst>
      <p:ext uri="{BB962C8B-B14F-4D97-AF65-F5344CB8AC3E}">
        <p14:creationId xmlns:p14="http://schemas.microsoft.com/office/powerpoint/2010/main" val="340494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
            <a:ext cx="2551176" cy="102870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3575051" y="342901"/>
            <a:ext cx="4654549" cy="428625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914400" y="1028700"/>
            <a:ext cx="2551176" cy="3600450"/>
          </a:xfrm>
        </p:spPr>
        <p:txBody>
          <a:bodyPr/>
          <a:lstStyle>
            <a:lvl1pPr marL="0" indent="0">
              <a:buNone/>
              <a:defRPr sz="1400"/>
            </a:lvl1pPr>
            <a:lvl2pPr marL="342991" indent="0">
              <a:buNone/>
              <a:defRPr sz="900"/>
            </a:lvl2pPr>
            <a:lvl3pPr marL="685983" indent="0">
              <a:buNone/>
              <a:defRPr sz="800"/>
            </a:lvl3pPr>
            <a:lvl4pPr marL="1028974" indent="0">
              <a:buNone/>
              <a:defRPr sz="700"/>
            </a:lvl4pPr>
            <a:lvl5pPr marL="1371966" indent="0">
              <a:buNone/>
              <a:defRPr sz="700"/>
            </a:lvl5pPr>
            <a:lvl6pPr marL="1714957" indent="0">
              <a:buNone/>
              <a:defRPr sz="700"/>
            </a:lvl6pPr>
            <a:lvl7pPr marL="2057949" indent="0">
              <a:buNone/>
              <a:defRPr sz="700"/>
            </a:lvl7pPr>
            <a:lvl8pPr marL="2400940" indent="0">
              <a:buNone/>
              <a:defRPr sz="700"/>
            </a:lvl8pPr>
            <a:lvl9pPr marL="2743932" indent="0">
              <a:buNone/>
              <a:defRPr sz="7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4188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
            <a:ext cx="7315200" cy="102870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914400" y="1083564"/>
            <a:ext cx="7315200" cy="3202686"/>
          </a:xfrm>
        </p:spPr>
        <p:txBody>
          <a:bodyPr/>
          <a:lstStyle>
            <a:lvl1pPr marL="0" indent="0">
              <a:buNone/>
              <a:defRPr sz="2400"/>
            </a:lvl1pPr>
            <a:lvl2pPr marL="342991" indent="0">
              <a:buNone/>
              <a:defRPr sz="2100"/>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en-US" dirty="0"/>
              <a:t>Click icon to add picture</a:t>
            </a:r>
          </a:p>
        </p:txBody>
      </p:sp>
      <p:sp>
        <p:nvSpPr>
          <p:cNvPr id="4" name="Text Placeholder 3"/>
          <p:cNvSpPr>
            <a:spLocks noGrp="1"/>
          </p:cNvSpPr>
          <p:nvPr>
            <p:ph type="body" sz="half" idx="2"/>
          </p:nvPr>
        </p:nvSpPr>
        <p:spPr>
          <a:xfrm>
            <a:off x="914400" y="4341115"/>
            <a:ext cx="7315200" cy="288036"/>
          </a:xfrm>
        </p:spPr>
        <p:txBody>
          <a:bodyPr tIns="34299" anchor="ctr" anchorCtr="0"/>
          <a:lstStyle>
            <a:lvl1pPr marL="0" indent="0">
              <a:spcBef>
                <a:spcPts val="0"/>
              </a:spcBef>
              <a:buNone/>
              <a:defRPr sz="1100"/>
            </a:lvl1pPr>
            <a:lvl2pPr marL="342991" indent="0">
              <a:buNone/>
              <a:defRPr sz="900"/>
            </a:lvl2pPr>
            <a:lvl3pPr marL="685983" indent="0">
              <a:buNone/>
              <a:defRPr sz="800"/>
            </a:lvl3pPr>
            <a:lvl4pPr marL="1028974" indent="0">
              <a:buNone/>
              <a:defRPr sz="700"/>
            </a:lvl4pPr>
            <a:lvl5pPr marL="1371966" indent="0">
              <a:buNone/>
              <a:defRPr sz="700"/>
            </a:lvl5pPr>
            <a:lvl6pPr marL="1714957" indent="0">
              <a:buNone/>
              <a:defRPr sz="700"/>
            </a:lvl6pPr>
            <a:lvl7pPr marL="2057949" indent="0">
              <a:buNone/>
              <a:defRPr sz="700"/>
            </a:lvl7pPr>
            <a:lvl8pPr marL="2400940" indent="0">
              <a:buNone/>
              <a:defRPr sz="700"/>
            </a:lvl8pPr>
            <a:lvl9pPr marL="2743932" indent="0">
              <a:buNone/>
              <a:defRPr sz="7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9268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yo Ending Slide">
    <p:bg>
      <p:bgPr>
        <a:solidFill>
          <a:schemeClr val="bg2"/>
        </a:solidFill>
        <a:effectLst/>
      </p:bgPr>
    </p:bg>
    <p:spTree>
      <p:nvGrpSpPr>
        <p:cNvPr id="1" name=""/>
        <p:cNvGrpSpPr/>
        <p:nvPr/>
      </p:nvGrpSpPr>
      <p:grpSpPr>
        <a:xfrm>
          <a:off x="0" y="0"/>
          <a:ext cx="0" cy="0"/>
          <a:chOff x="0" y="0"/>
          <a:chExt cx="0" cy="0"/>
        </a:xfrm>
      </p:grpSpPr>
      <p:grpSp>
        <p:nvGrpSpPr>
          <p:cNvPr id="21" name="Group 20"/>
          <p:cNvGrpSpPr>
            <a:grpSpLocks noChangeAspect="1"/>
          </p:cNvGrpSpPr>
          <p:nvPr userDrawn="1"/>
        </p:nvGrpSpPr>
        <p:grpSpPr>
          <a:xfrm>
            <a:off x="4167188" y="1068084"/>
            <a:ext cx="809625" cy="881840"/>
            <a:chOff x="658813" y="684213"/>
            <a:chExt cx="1263650" cy="1376362"/>
          </a:xfrm>
          <a:solidFill>
            <a:srgbClr val="FFFFFF"/>
          </a:solidFill>
        </p:grpSpPr>
        <p:sp>
          <p:nvSpPr>
            <p:cNvPr id="22" name="Freeform 12"/>
            <p:cNvSpPr>
              <a:spLocks noEditPoints="1"/>
            </p:cNvSpPr>
            <p:nvPr/>
          </p:nvSpPr>
          <p:spPr bwMode="auto">
            <a:xfrm>
              <a:off x="849313" y="1354138"/>
              <a:ext cx="882650" cy="706437"/>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nvGrpSpPr>
            <p:cNvPr id="23" name="Group 22"/>
            <p:cNvGrpSpPr/>
            <p:nvPr userDrawn="1"/>
          </p:nvGrpSpPr>
          <p:grpSpPr>
            <a:xfrm>
              <a:off x="658813" y="684213"/>
              <a:ext cx="1263650" cy="561975"/>
              <a:chOff x="658813" y="684213"/>
              <a:chExt cx="1263650" cy="561975"/>
            </a:xfrm>
            <a:grpFill/>
          </p:grpSpPr>
          <p:sp>
            <p:nvSpPr>
              <p:cNvPr id="24" name="Freeform 13"/>
              <p:cNvSpPr>
                <a:spLocks/>
              </p:cNvSpPr>
              <p:nvPr/>
            </p:nvSpPr>
            <p:spPr bwMode="auto">
              <a:xfrm>
                <a:off x="917576" y="1004888"/>
                <a:ext cx="187325" cy="236537"/>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5" name="Freeform 14"/>
              <p:cNvSpPr>
                <a:spLocks noEditPoints="1"/>
              </p:cNvSpPr>
              <p:nvPr/>
            </p:nvSpPr>
            <p:spPr bwMode="auto">
              <a:xfrm>
                <a:off x="1127126" y="1004888"/>
                <a:ext cx="103188" cy="236537"/>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6" name="Freeform 15"/>
              <p:cNvSpPr>
                <a:spLocks/>
              </p:cNvSpPr>
              <p:nvPr/>
            </p:nvSpPr>
            <p:spPr bwMode="auto">
              <a:xfrm>
                <a:off x="1268413" y="1004888"/>
                <a:ext cx="273050" cy="241300"/>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7" name="Freeform 16"/>
              <p:cNvSpPr>
                <a:spLocks/>
              </p:cNvSpPr>
              <p:nvPr/>
            </p:nvSpPr>
            <p:spPr bwMode="auto">
              <a:xfrm>
                <a:off x="1573213" y="1004888"/>
                <a:ext cx="101600" cy="236537"/>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8" name="Freeform 17"/>
              <p:cNvSpPr>
                <a:spLocks/>
              </p:cNvSpPr>
              <p:nvPr/>
            </p:nvSpPr>
            <p:spPr bwMode="auto">
              <a:xfrm>
                <a:off x="1690688" y="998538"/>
                <a:ext cx="231775" cy="2476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9" name="Freeform 18"/>
              <p:cNvSpPr>
                <a:spLocks/>
              </p:cNvSpPr>
              <p:nvPr/>
            </p:nvSpPr>
            <p:spPr bwMode="auto">
              <a:xfrm>
                <a:off x="658813" y="998538"/>
                <a:ext cx="231775" cy="2476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 name="Freeform 19"/>
              <p:cNvSpPr>
                <a:spLocks/>
              </p:cNvSpPr>
              <p:nvPr/>
            </p:nvSpPr>
            <p:spPr bwMode="auto">
              <a:xfrm>
                <a:off x="760413" y="688975"/>
                <a:ext cx="319088" cy="239712"/>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 name="Freeform 20"/>
              <p:cNvSpPr>
                <a:spLocks noEditPoints="1"/>
              </p:cNvSpPr>
              <p:nvPr/>
            </p:nvSpPr>
            <p:spPr bwMode="auto">
              <a:xfrm>
                <a:off x="1092201" y="685800"/>
                <a:ext cx="263525" cy="236537"/>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5" name="Freeform 21"/>
              <p:cNvSpPr>
                <a:spLocks/>
              </p:cNvSpPr>
              <p:nvPr/>
            </p:nvSpPr>
            <p:spPr bwMode="auto">
              <a:xfrm>
                <a:off x="1309688" y="688975"/>
                <a:ext cx="258763" cy="233362"/>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6" name="Freeform 22"/>
              <p:cNvSpPr>
                <a:spLocks noEditPoints="1"/>
              </p:cNvSpPr>
              <p:nvPr/>
            </p:nvSpPr>
            <p:spPr bwMode="auto">
              <a:xfrm>
                <a:off x="1558926" y="684213"/>
                <a:ext cx="260350" cy="244475"/>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sp>
        <p:nvSpPr>
          <p:cNvPr id="48" name="Title 1"/>
          <p:cNvSpPr>
            <a:spLocks noGrp="1"/>
          </p:cNvSpPr>
          <p:nvPr>
            <p:ph type="title" hasCustomPrompt="1"/>
          </p:nvPr>
        </p:nvSpPr>
        <p:spPr>
          <a:xfrm>
            <a:off x="1890965" y="2474789"/>
            <a:ext cx="5362070" cy="1483518"/>
          </a:xfrm>
        </p:spPr>
        <p:txBody>
          <a:bodyPr anchor="ctr" anchorCtr="0"/>
          <a:lstStyle>
            <a:lvl1pPr algn="ctr">
              <a:defRPr sz="24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06036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71" name="Picture 70"/>
          <p:cNvPicPr>
            <a:picLocks noChangeAspect="1"/>
          </p:cNvPicPr>
          <p:nvPr userDrawn="1"/>
        </p:nvPicPr>
        <p:blipFill rotWithShape="1">
          <a:blip r:embed="rId2" cstate="print">
            <a:extLst>
              <a:ext uri="{28A0092B-C50C-407E-A947-70E740481C1C}">
                <a14:useLocalDpi xmlns:a14="http://schemas.microsoft.com/office/drawing/2010/main" val="0"/>
              </a:ext>
            </a:extLst>
          </a:blip>
          <a:srcRect l="6743" t="21753" r="9195" b="7319"/>
          <a:stretch/>
        </p:blipFill>
        <p:spPr>
          <a:xfrm>
            <a:off x="0" y="0"/>
            <a:ext cx="9144000" cy="5143500"/>
          </a:xfrm>
          <a:prstGeom prst="rect">
            <a:avLst/>
          </a:prstGeom>
        </p:spPr>
      </p:pic>
      <p:sp>
        <p:nvSpPr>
          <p:cNvPr id="72" name="Rectangle 71"/>
          <p:cNvSpPr/>
          <p:nvPr userDrawn="1"/>
        </p:nvSpPr>
        <p:spPr>
          <a:xfrm>
            <a:off x="0" y="2796044"/>
            <a:ext cx="9144000" cy="1528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p:cNvGrpSpPr>
            <a:grpSpLocks noChangeAspect="1"/>
          </p:cNvGrpSpPr>
          <p:nvPr userDrawn="1"/>
        </p:nvGrpSpPr>
        <p:grpSpPr>
          <a:xfrm>
            <a:off x="342847" y="335280"/>
            <a:ext cx="626141" cy="681990"/>
            <a:chOff x="658813" y="684213"/>
            <a:chExt cx="1263650" cy="1376362"/>
          </a:xfrm>
          <a:solidFill>
            <a:schemeClr val="tx1"/>
          </a:solidFill>
        </p:grpSpPr>
        <p:sp>
          <p:nvSpPr>
            <p:cNvPr id="35" name="Freeform 12"/>
            <p:cNvSpPr>
              <a:spLocks noEditPoints="1"/>
            </p:cNvSpPr>
            <p:nvPr/>
          </p:nvSpPr>
          <p:spPr bwMode="auto">
            <a:xfrm>
              <a:off x="849313" y="1354138"/>
              <a:ext cx="882650" cy="706437"/>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grpSp>
          <p:nvGrpSpPr>
            <p:cNvPr id="36" name="Group 35"/>
            <p:cNvGrpSpPr/>
            <p:nvPr userDrawn="1"/>
          </p:nvGrpSpPr>
          <p:grpSpPr>
            <a:xfrm>
              <a:off x="658813" y="684213"/>
              <a:ext cx="1263650" cy="561975"/>
              <a:chOff x="658813" y="684213"/>
              <a:chExt cx="1263650" cy="561975"/>
            </a:xfrm>
            <a:grpFill/>
          </p:grpSpPr>
          <p:sp>
            <p:nvSpPr>
              <p:cNvPr id="37" name="Freeform 13"/>
              <p:cNvSpPr>
                <a:spLocks/>
              </p:cNvSpPr>
              <p:nvPr/>
            </p:nvSpPr>
            <p:spPr bwMode="auto">
              <a:xfrm>
                <a:off x="917576" y="1004888"/>
                <a:ext cx="187325" cy="236537"/>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38" name="Freeform 14"/>
              <p:cNvSpPr>
                <a:spLocks noEditPoints="1"/>
              </p:cNvSpPr>
              <p:nvPr/>
            </p:nvSpPr>
            <p:spPr bwMode="auto">
              <a:xfrm>
                <a:off x="1127126" y="1004888"/>
                <a:ext cx="103188" cy="236537"/>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39" name="Freeform 15"/>
              <p:cNvSpPr>
                <a:spLocks/>
              </p:cNvSpPr>
              <p:nvPr/>
            </p:nvSpPr>
            <p:spPr bwMode="auto">
              <a:xfrm>
                <a:off x="1268413" y="1004888"/>
                <a:ext cx="273050" cy="241300"/>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40" name="Freeform 16"/>
              <p:cNvSpPr>
                <a:spLocks/>
              </p:cNvSpPr>
              <p:nvPr/>
            </p:nvSpPr>
            <p:spPr bwMode="auto">
              <a:xfrm>
                <a:off x="1573213" y="1004888"/>
                <a:ext cx="101600" cy="236537"/>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41" name="Freeform 17"/>
              <p:cNvSpPr>
                <a:spLocks/>
              </p:cNvSpPr>
              <p:nvPr/>
            </p:nvSpPr>
            <p:spPr bwMode="auto">
              <a:xfrm>
                <a:off x="1690688" y="998538"/>
                <a:ext cx="231775" cy="2476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42" name="Freeform 18"/>
              <p:cNvSpPr>
                <a:spLocks/>
              </p:cNvSpPr>
              <p:nvPr/>
            </p:nvSpPr>
            <p:spPr bwMode="auto">
              <a:xfrm>
                <a:off x="658813" y="998538"/>
                <a:ext cx="231775" cy="2476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43" name="Freeform 19"/>
              <p:cNvSpPr>
                <a:spLocks/>
              </p:cNvSpPr>
              <p:nvPr/>
            </p:nvSpPr>
            <p:spPr bwMode="auto">
              <a:xfrm>
                <a:off x="760413" y="688975"/>
                <a:ext cx="319088" cy="239712"/>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44" name="Freeform 20"/>
              <p:cNvSpPr>
                <a:spLocks noEditPoints="1"/>
              </p:cNvSpPr>
              <p:nvPr/>
            </p:nvSpPr>
            <p:spPr bwMode="auto">
              <a:xfrm>
                <a:off x="1092201" y="685800"/>
                <a:ext cx="263525" cy="236537"/>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45" name="Freeform 21"/>
              <p:cNvSpPr>
                <a:spLocks/>
              </p:cNvSpPr>
              <p:nvPr/>
            </p:nvSpPr>
            <p:spPr bwMode="auto">
              <a:xfrm>
                <a:off x="1309688" y="688975"/>
                <a:ext cx="258763" cy="233362"/>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46" name="Freeform 22"/>
              <p:cNvSpPr>
                <a:spLocks noEditPoints="1"/>
              </p:cNvSpPr>
              <p:nvPr/>
            </p:nvSpPr>
            <p:spPr bwMode="auto">
              <a:xfrm>
                <a:off x="1558926" y="684213"/>
                <a:ext cx="260350" cy="244475"/>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grpSp>
      </p:grpSp>
      <p:sp>
        <p:nvSpPr>
          <p:cNvPr id="73" name="Title 1"/>
          <p:cNvSpPr>
            <a:spLocks noGrp="1"/>
          </p:cNvSpPr>
          <p:nvPr>
            <p:ph type="ctrTitle" hasCustomPrompt="1"/>
          </p:nvPr>
        </p:nvSpPr>
        <p:spPr>
          <a:xfrm>
            <a:off x="342900" y="2796044"/>
            <a:ext cx="7223072" cy="1328281"/>
          </a:xfrm>
        </p:spPr>
        <p:txBody>
          <a:bodyPr tIns="0" bIns="0"/>
          <a:lstStyle>
            <a:lvl1pPr>
              <a:defRPr>
                <a:solidFill>
                  <a:schemeClr val="bg2"/>
                </a:solidFill>
              </a:defRPr>
            </a:lvl1pPr>
          </a:lstStyle>
          <a:p>
            <a:pPr>
              <a:lnSpc>
                <a:spcPct val="70000"/>
              </a:lnSpc>
            </a:pPr>
            <a:r>
              <a:rPr lang="en-US" sz="3200" b="1" dirty="0" smtClean="0">
                <a:solidFill>
                  <a:srgbClr val="FFFFFF"/>
                </a:solidFill>
                <a:ea typeface="Verdana" panose="020B0604030504040204" pitchFamily="34" charset="0"/>
                <a:cs typeface="Verdana" panose="020B0604030504040204" pitchFamily="34" charset="0"/>
              </a:rPr>
              <a:t>PRESENTATION TITLE HERE</a:t>
            </a:r>
            <a:endParaRPr lang="en-US" sz="3200" b="1" dirty="0"/>
          </a:p>
        </p:txBody>
      </p:sp>
      <p:grpSp>
        <p:nvGrpSpPr>
          <p:cNvPr id="21" name="Group 20"/>
          <p:cNvGrpSpPr/>
          <p:nvPr userDrawn="1"/>
        </p:nvGrpSpPr>
        <p:grpSpPr>
          <a:xfrm>
            <a:off x="357928" y="1411288"/>
            <a:ext cx="1295400" cy="635000"/>
            <a:chOff x="458788" y="1411288"/>
            <a:chExt cx="1295400" cy="635000"/>
          </a:xfrm>
          <a:effectLst>
            <a:outerShdw blurRad="63500" dist="25400" dir="5400000" algn="t" rotWithShape="0">
              <a:prstClr val="black">
                <a:alpha val="40000"/>
              </a:prstClr>
            </a:outerShdw>
          </a:effectLst>
        </p:grpSpPr>
        <p:grpSp>
          <p:nvGrpSpPr>
            <p:cNvPr id="22" name="Group 21"/>
            <p:cNvGrpSpPr/>
            <p:nvPr/>
          </p:nvGrpSpPr>
          <p:grpSpPr>
            <a:xfrm>
              <a:off x="458788" y="1411288"/>
              <a:ext cx="1295400" cy="407987"/>
              <a:chOff x="458788" y="1411288"/>
              <a:chExt cx="1295400" cy="407987"/>
            </a:xfrm>
            <a:solidFill>
              <a:schemeClr val="tx1"/>
            </a:solidFill>
          </p:grpSpPr>
          <p:sp>
            <p:nvSpPr>
              <p:cNvPr id="47" name="Freeform 5"/>
              <p:cNvSpPr>
                <a:spLocks noEditPoints="1"/>
              </p:cNvSpPr>
              <p:nvPr/>
            </p:nvSpPr>
            <p:spPr bwMode="auto">
              <a:xfrm>
                <a:off x="458788" y="1414463"/>
                <a:ext cx="136525" cy="176213"/>
              </a:xfrm>
              <a:custGeom>
                <a:avLst/>
                <a:gdLst>
                  <a:gd name="T0" fmla="*/ 29 w 86"/>
                  <a:gd name="T1" fmla="*/ 0 h 111"/>
                  <a:gd name="T2" fmla="*/ 57 w 86"/>
                  <a:gd name="T3" fmla="*/ 0 h 111"/>
                  <a:gd name="T4" fmla="*/ 86 w 86"/>
                  <a:gd name="T5" fmla="*/ 111 h 111"/>
                  <a:gd name="T6" fmla="*/ 62 w 86"/>
                  <a:gd name="T7" fmla="*/ 111 h 111"/>
                  <a:gd name="T8" fmla="*/ 58 w 86"/>
                  <a:gd name="T9" fmla="*/ 87 h 111"/>
                  <a:gd name="T10" fmla="*/ 28 w 86"/>
                  <a:gd name="T11" fmla="*/ 87 h 111"/>
                  <a:gd name="T12" fmla="*/ 23 w 86"/>
                  <a:gd name="T13" fmla="*/ 111 h 111"/>
                  <a:gd name="T14" fmla="*/ 0 w 86"/>
                  <a:gd name="T15" fmla="*/ 111 h 111"/>
                  <a:gd name="T16" fmla="*/ 29 w 86"/>
                  <a:gd name="T17" fmla="*/ 0 h 111"/>
                  <a:gd name="T18" fmla="*/ 32 w 86"/>
                  <a:gd name="T19" fmla="*/ 69 h 111"/>
                  <a:gd name="T20" fmla="*/ 53 w 86"/>
                  <a:gd name="T21" fmla="*/ 69 h 111"/>
                  <a:gd name="T22" fmla="*/ 42 w 86"/>
                  <a:gd name="T23" fmla="*/ 20 h 111"/>
                  <a:gd name="T24" fmla="*/ 42 w 86"/>
                  <a:gd name="T25" fmla="*/ 20 h 111"/>
                  <a:gd name="T26" fmla="*/ 32 w 86"/>
                  <a:gd name="T27" fmla="*/ 6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111">
                    <a:moveTo>
                      <a:pt x="29" y="0"/>
                    </a:moveTo>
                    <a:lnTo>
                      <a:pt x="57" y="0"/>
                    </a:lnTo>
                    <a:lnTo>
                      <a:pt x="86" y="111"/>
                    </a:lnTo>
                    <a:lnTo>
                      <a:pt x="62" y="111"/>
                    </a:lnTo>
                    <a:lnTo>
                      <a:pt x="58" y="87"/>
                    </a:lnTo>
                    <a:lnTo>
                      <a:pt x="28" y="87"/>
                    </a:lnTo>
                    <a:lnTo>
                      <a:pt x="23" y="111"/>
                    </a:lnTo>
                    <a:lnTo>
                      <a:pt x="0" y="111"/>
                    </a:lnTo>
                    <a:lnTo>
                      <a:pt x="29" y="0"/>
                    </a:lnTo>
                    <a:close/>
                    <a:moveTo>
                      <a:pt x="32" y="69"/>
                    </a:moveTo>
                    <a:lnTo>
                      <a:pt x="53" y="69"/>
                    </a:lnTo>
                    <a:lnTo>
                      <a:pt x="42" y="20"/>
                    </a:lnTo>
                    <a:lnTo>
                      <a:pt x="42" y="20"/>
                    </a:lnTo>
                    <a:lnTo>
                      <a:pt x="32"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6"/>
              <p:cNvSpPr>
                <a:spLocks/>
              </p:cNvSpPr>
              <p:nvPr/>
            </p:nvSpPr>
            <p:spPr bwMode="auto">
              <a:xfrm>
                <a:off x="601663" y="1411288"/>
                <a:ext cx="115888" cy="182563"/>
              </a:xfrm>
              <a:custGeom>
                <a:avLst/>
                <a:gdLst>
                  <a:gd name="T0" fmla="*/ 46 w 67"/>
                  <a:gd name="T1" fmla="*/ 37 h 106"/>
                  <a:gd name="T2" fmla="*/ 34 w 67"/>
                  <a:gd name="T3" fmla="*/ 15 h 106"/>
                  <a:gd name="T4" fmla="*/ 21 w 67"/>
                  <a:gd name="T5" fmla="*/ 55 h 106"/>
                  <a:gd name="T6" fmla="*/ 34 w 67"/>
                  <a:gd name="T7" fmla="*/ 91 h 106"/>
                  <a:gd name="T8" fmla="*/ 47 w 67"/>
                  <a:gd name="T9" fmla="*/ 65 h 106"/>
                  <a:gd name="T10" fmla="*/ 67 w 67"/>
                  <a:gd name="T11" fmla="*/ 65 h 106"/>
                  <a:gd name="T12" fmla="*/ 35 w 67"/>
                  <a:gd name="T13" fmla="*/ 106 h 106"/>
                  <a:gd name="T14" fmla="*/ 0 w 67"/>
                  <a:gd name="T15" fmla="*/ 53 h 106"/>
                  <a:gd name="T16" fmla="*/ 35 w 67"/>
                  <a:gd name="T17" fmla="*/ 0 h 106"/>
                  <a:gd name="T18" fmla="*/ 67 w 67"/>
                  <a:gd name="T19" fmla="*/ 37 h 106"/>
                  <a:gd name="T20" fmla="*/ 46 w 67"/>
                  <a:gd name="T21" fmla="*/ 3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106">
                    <a:moveTo>
                      <a:pt x="46" y="37"/>
                    </a:moveTo>
                    <a:cubicBezTo>
                      <a:pt x="46" y="22"/>
                      <a:pt x="43" y="15"/>
                      <a:pt x="34" y="15"/>
                    </a:cubicBezTo>
                    <a:cubicBezTo>
                      <a:pt x="23" y="15"/>
                      <a:pt x="21" y="26"/>
                      <a:pt x="21" y="55"/>
                    </a:cubicBezTo>
                    <a:cubicBezTo>
                      <a:pt x="21" y="85"/>
                      <a:pt x="25" y="91"/>
                      <a:pt x="34" y="91"/>
                    </a:cubicBezTo>
                    <a:cubicBezTo>
                      <a:pt x="41" y="91"/>
                      <a:pt x="47" y="87"/>
                      <a:pt x="47" y="65"/>
                    </a:cubicBezTo>
                    <a:cubicBezTo>
                      <a:pt x="67" y="65"/>
                      <a:pt x="67" y="65"/>
                      <a:pt x="67" y="65"/>
                    </a:cubicBezTo>
                    <a:cubicBezTo>
                      <a:pt x="67" y="87"/>
                      <a:pt x="62" y="106"/>
                      <a:pt x="35" y="106"/>
                    </a:cubicBezTo>
                    <a:cubicBezTo>
                      <a:pt x="4" y="106"/>
                      <a:pt x="0" y="84"/>
                      <a:pt x="0" y="53"/>
                    </a:cubicBezTo>
                    <a:cubicBezTo>
                      <a:pt x="0" y="22"/>
                      <a:pt x="4" y="0"/>
                      <a:pt x="35" y="0"/>
                    </a:cubicBezTo>
                    <a:cubicBezTo>
                      <a:pt x="64" y="0"/>
                      <a:pt x="67" y="22"/>
                      <a:pt x="67" y="37"/>
                    </a:cubicBezTo>
                    <a:lnTo>
                      <a:pt x="46"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7"/>
              <p:cNvSpPr>
                <a:spLocks noEditPoints="1"/>
              </p:cNvSpPr>
              <p:nvPr/>
            </p:nvSpPr>
            <p:spPr bwMode="auto">
              <a:xfrm>
                <a:off x="725488" y="1414463"/>
                <a:ext cx="136525" cy="176213"/>
              </a:xfrm>
              <a:custGeom>
                <a:avLst/>
                <a:gdLst>
                  <a:gd name="T0" fmla="*/ 30 w 86"/>
                  <a:gd name="T1" fmla="*/ 0 h 111"/>
                  <a:gd name="T2" fmla="*/ 57 w 86"/>
                  <a:gd name="T3" fmla="*/ 0 h 111"/>
                  <a:gd name="T4" fmla="*/ 86 w 86"/>
                  <a:gd name="T5" fmla="*/ 111 h 111"/>
                  <a:gd name="T6" fmla="*/ 63 w 86"/>
                  <a:gd name="T7" fmla="*/ 111 h 111"/>
                  <a:gd name="T8" fmla="*/ 58 w 86"/>
                  <a:gd name="T9" fmla="*/ 87 h 111"/>
                  <a:gd name="T10" fmla="*/ 29 w 86"/>
                  <a:gd name="T11" fmla="*/ 87 h 111"/>
                  <a:gd name="T12" fmla="*/ 24 w 86"/>
                  <a:gd name="T13" fmla="*/ 111 h 111"/>
                  <a:gd name="T14" fmla="*/ 0 w 86"/>
                  <a:gd name="T15" fmla="*/ 111 h 111"/>
                  <a:gd name="T16" fmla="*/ 30 w 86"/>
                  <a:gd name="T17" fmla="*/ 0 h 111"/>
                  <a:gd name="T18" fmla="*/ 33 w 86"/>
                  <a:gd name="T19" fmla="*/ 69 h 111"/>
                  <a:gd name="T20" fmla="*/ 55 w 86"/>
                  <a:gd name="T21" fmla="*/ 69 h 111"/>
                  <a:gd name="T22" fmla="*/ 44 w 86"/>
                  <a:gd name="T23" fmla="*/ 20 h 111"/>
                  <a:gd name="T24" fmla="*/ 44 w 86"/>
                  <a:gd name="T25" fmla="*/ 20 h 111"/>
                  <a:gd name="T26" fmla="*/ 33 w 86"/>
                  <a:gd name="T27" fmla="*/ 6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111">
                    <a:moveTo>
                      <a:pt x="30" y="0"/>
                    </a:moveTo>
                    <a:lnTo>
                      <a:pt x="57" y="0"/>
                    </a:lnTo>
                    <a:lnTo>
                      <a:pt x="86" y="111"/>
                    </a:lnTo>
                    <a:lnTo>
                      <a:pt x="63" y="111"/>
                    </a:lnTo>
                    <a:lnTo>
                      <a:pt x="58" y="87"/>
                    </a:lnTo>
                    <a:lnTo>
                      <a:pt x="29" y="87"/>
                    </a:lnTo>
                    <a:lnTo>
                      <a:pt x="24" y="111"/>
                    </a:lnTo>
                    <a:lnTo>
                      <a:pt x="0" y="111"/>
                    </a:lnTo>
                    <a:lnTo>
                      <a:pt x="30" y="0"/>
                    </a:lnTo>
                    <a:close/>
                    <a:moveTo>
                      <a:pt x="33" y="69"/>
                    </a:moveTo>
                    <a:lnTo>
                      <a:pt x="55" y="69"/>
                    </a:lnTo>
                    <a:lnTo>
                      <a:pt x="44" y="20"/>
                    </a:lnTo>
                    <a:lnTo>
                      <a:pt x="44" y="20"/>
                    </a:lnTo>
                    <a:lnTo>
                      <a:pt x="33"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8"/>
              <p:cNvSpPr>
                <a:spLocks noEditPoints="1"/>
              </p:cNvSpPr>
              <p:nvPr/>
            </p:nvSpPr>
            <p:spPr bwMode="auto">
              <a:xfrm>
                <a:off x="879475" y="1414463"/>
                <a:ext cx="115888" cy="176213"/>
              </a:xfrm>
              <a:custGeom>
                <a:avLst/>
                <a:gdLst>
                  <a:gd name="T0" fmla="*/ 0 w 67"/>
                  <a:gd name="T1" fmla="*/ 0 h 102"/>
                  <a:gd name="T2" fmla="*/ 34 w 67"/>
                  <a:gd name="T3" fmla="*/ 0 h 102"/>
                  <a:gd name="T4" fmla="*/ 67 w 67"/>
                  <a:gd name="T5" fmla="*/ 50 h 102"/>
                  <a:gd name="T6" fmla="*/ 33 w 67"/>
                  <a:gd name="T7" fmla="*/ 102 h 102"/>
                  <a:gd name="T8" fmla="*/ 0 w 67"/>
                  <a:gd name="T9" fmla="*/ 102 h 102"/>
                  <a:gd name="T10" fmla="*/ 0 w 67"/>
                  <a:gd name="T11" fmla="*/ 0 h 102"/>
                  <a:gd name="T12" fmla="*/ 21 w 67"/>
                  <a:gd name="T13" fmla="*/ 87 h 102"/>
                  <a:gd name="T14" fmla="*/ 30 w 67"/>
                  <a:gd name="T15" fmla="*/ 87 h 102"/>
                  <a:gd name="T16" fmla="*/ 47 w 67"/>
                  <a:gd name="T17" fmla="*/ 50 h 102"/>
                  <a:gd name="T18" fmla="*/ 29 w 67"/>
                  <a:gd name="T19" fmla="*/ 15 h 102"/>
                  <a:gd name="T20" fmla="*/ 21 w 67"/>
                  <a:gd name="T21" fmla="*/ 15 h 102"/>
                  <a:gd name="T22" fmla="*/ 21 w 67"/>
                  <a:gd name="T23" fmla="*/ 8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102">
                    <a:moveTo>
                      <a:pt x="0" y="0"/>
                    </a:moveTo>
                    <a:cubicBezTo>
                      <a:pt x="34" y="0"/>
                      <a:pt x="34" y="0"/>
                      <a:pt x="34" y="0"/>
                    </a:cubicBezTo>
                    <a:cubicBezTo>
                      <a:pt x="62" y="0"/>
                      <a:pt x="67" y="20"/>
                      <a:pt x="67" y="50"/>
                    </a:cubicBezTo>
                    <a:cubicBezTo>
                      <a:pt x="67" y="86"/>
                      <a:pt x="60" y="102"/>
                      <a:pt x="33" y="102"/>
                    </a:cubicBezTo>
                    <a:cubicBezTo>
                      <a:pt x="0" y="102"/>
                      <a:pt x="0" y="102"/>
                      <a:pt x="0" y="102"/>
                    </a:cubicBezTo>
                    <a:lnTo>
                      <a:pt x="0" y="0"/>
                    </a:lnTo>
                    <a:close/>
                    <a:moveTo>
                      <a:pt x="21" y="87"/>
                    </a:moveTo>
                    <a:cubicBezTo>
                      <a:pt x="30" y="87"/>
                      <a:pt x="30" y="87"/>
                      <a:pt x="30" y="87"/>
                    </a:cubicBezTo>
                    <a:cubicBezTo>
                      <a:pt x="44" y="87"/>
                      <a:pt x="47" y="78"/>
                      <a:pt x="47" y="50"/>
                    </a:cubicBezTo>
                    <a:cubicBezTo>
                      <a:pt x="47" y="27"/>
                      <a:pt x="45" y="15"/>
                      <a:pt x="29" y="15"/>
                    </a:cubicBezTo>
                    <a:cubicBezTo>
                      <a:pt x="21" y="15"/>
                      <a:pt x="21" y="15"/>
                      <a:pt x="21" y="15"/>
                    </a:cubicBezTo>
                    <a:lnTo>
                      <a:pt x="21"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9"/>
              <p:cNvSpPr>
                <a:spLocks/>
              </p:cNvSpPr>
              <p:nvPr/>
            </p:nvSpPr>
            <p:spPr bwMode="auto">
              <a:xfrm>
                <a:off x="1019175" y="1414463"/>
                <a:ext cx="100013" cy="176213"/>
              </a:xfrm>
              <a:custGeom>
                <a:avLst/>
                <a:gdLst>
                  <a:gd name="T0" fmla="*/ 62 w 63"/>
                  <a:gd name="T1" fmla="*/ 0 h 111"/>
                  <a:gd name="T2" fmla="*/ 62 w 63"/>
                  <a:gd name="T3" fmla="*/ 19 h 111"/>
                  <a:gd name="T4" fmla="*/ 23 w 63"/>
                  <a:gd name="T5" fmla="*/ 19 h 111"/>
                  <a:gd name="T6" fmla="*/ 23 w 63"/>
                  <a:gd name="T7" fmla="*/ 45 h 111"/>
                  <a:gd name="T8" fmla="*/ 59 w 63"/>
                  <a:gd name="T9" fmla="*/ 45 h 111"/>
                  <a:gd name="T10" fmla="*/ 59 w 63"/>
                  <a:gd name="T11" fmla="*/ 63 h 111"/>
                  <a:gd name="T12" fmla="*/ 23 w 63"/>
                  <a:gd name="T13" fmla="*/ 63 h 111"/>
                  <a:gd name="T14" fmla="*/ 23 w 63"/>
                  <a:gd name="T15" fmla="*/ 92 h 111"/>
                  <a:gd name="T16" fmla="*/ 63 w 63"/>
                  <a:gd name="T17" fmla="*/ 92 h 111"/>
                  <a:gd name="T18" fmla="*/ 63 w 63"/>
                  <a:gd name="T19" fmla="*/ 111 h 111"/>
                  <a:gd name="T20" fmla="*/ 0 w 63"/>
                  <a:gd name="T21" fmla="*/ 111 h 111"/>
                  <a:gd name="T22" fmla="*/ 0 w 63"/>
                  <a:gd name="T23" fmla="*/ 0 h 111"/>
                  <a:gd name="T24" fmla="*/ 62 w 63"/>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11">
                    <a:moveTo>
                      <a:pt x="62" y="0"/>
                    </a:moveTo>
                    <a:lnTo>
                      <a:pt x="62" y="19"/>
                    </a:lnTo>
                    <a:lnTo>
                      <a:pt x="23" y="19"/>
                    </a:lnTo>
                    <a:lnTo>
                      <a:pt x="23" y="45"/>
                    </a:lnTo>
                    <a:lnTo>
                      <a:pt x="59" y="45"/>
                    </a:lnTo>
                    <a:lnTo>
                      <a:pt x="59" y="63"/>
                    </a:lnTo>
                    <a:lnTo>
                      <a:pt x="23" y="63"/>
                    </a:lnTo>
                    <a:lnTo>
                      <a:pt x="23" y="92"/>
                    </a:lnTo>
                    <a:lnTo>
                      <a:pt x="63" y="92"/>
                    </a:lnTo>
                    <a:lnTo>
                      <a:pt x="63" y="111"/>
                    </a:lnTo>
                    <a:lnTo>
                      <a:pt x="0" y="111"/>
                    </a:lnTo>
                    <a:lnTo>
                      <a:pt x="0" y="0"/>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10"/>
              <p:cNvSpPr>
                <a:spLocks/>
              </p:cNvSpPr>
              <p:nvPr/>
            </p:nvSpPr>
            <p:spPr bwMode="auto">
              <a:xfrm>
                <a:off x="1138238" y="1414463"/>
                <a:ext cx="155575" cy="176213"/>
              </a:xfrm>
              <a:custGeom>
                <a:avLst/>
                <a:gdLst>
                  <a:gd name="T0" fmla="*/ 0 w 98"/>
                  <a:gd name="T1" fmla="*/ 0 h 111"/>
                  <a:gd name="T2" fmla="*/ 33 w 98"/>
                  <a:gd name="T3" fmla="*/ 0 h 111"/>
                  <a:gd name="T4" fmla="*/ 48 w 98"/>
                  <a:gd name="T5" fmla="*/ 78 h 111"/>
                  <a:gd name="T6" fmla="*/ 50 w 98"/>
                  <a:gd name="T7" fmla="*/ 78 h 111"/>
                  <a:gd name="T8" fmla="*/ 65 w 98"/>
                  <a:gd name="T9" fmla="*/ 0 h 111"/>
                  <a:gd name="T10" fmla="*/ 98 w 98"/>
                  <a:gd name="T11" fmla="*/ 0 h 111"/>
                  <a:gd name="T12" fmla="*/ 98 w 98"/>
                  <a:gd name="T13" fmla="*/ 111 h 111"/>
                  <a:gd name="T14" fmla="*/ 78 w 98"/>
                  <a:gd name="T15" fmla="*/ 111 h 111"/>
                  <a:gd name="T16" fmla="*/ 78 w 98"/>
                  <a:gd name="T17" fmla="*/ 23 h 111"/>
                  <a:gd name="T18" fmla="*/ 78 w 98"/>
                  <a:gd name="T19" fmla="*/ 23 h 111"/>
                  <a:gd name="T20" fmla="*/ 58 w 98"/>
                  <a:gd name="T21" fmla="*/ 111 h 111"/>
                  <a:gd name="T22" fmla="*/ 41 w 98"/>
                  <a:gd name="T23" fmla="*/ 111 h 111"/>
                  <a:gd name="T24" fmla="*/ 20 w 98"/>
                  <a:gd name="T25" fmla="*/ 23 h 111"/>
                  <a:gd name="T26" fmla="*/ 20 w 98"/>
                  <a:gd name="T27" fmla="*/ 23 h 111"/>
                  <a:gd name="T28" fmla="*/ 20 w 98"/>
                  <a:gd name="T29" fmla="*/ 111 h 111"/>
                  <a:gd name="T30" fmla="*/ 0 w 98"/>
                  <a:gd name="T31" fmla="*/ 111 h 111"/>
                  <a:gd name="T32" fmla="*/ 0 w 98"/>
                  <a:gd name="T33"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11">
                    <a:moveTo>
                      <a:pt x="0" y="0"/>
                    </a:moveTo>
                    <a:lnTo>
                      <a:pt x="33" y="0"/>
                    </a:lnTo>
                    <a:lnTo>
                      <a:pt x="48" y="78"/>
                    </a:lnTo>
                    <a:lnTo>
                      <a:pt x="50" y="78"/>
                    </a:lnTo>
                    <a:lnTo>
                      <a:pt x="65" y="0"/>
                    </a:lnTo>
                    <a:lnTo>
                      <a:pt x="98" y="0"/>
                    </a:lnTo>
                    <a:lnTo>
                      <a:pt x="98" y="111"/>
                    </a:lnTo>
                    <a:lnTo>
                      <a:pt x="78" y="111"/>
                    </a:lnTo>
                    <a:lnTo>
                      <a:pt x="78" y="23"/>
                    </a:lnTo>
                    <a:lnTo>
                      <a:pt x="78" y="23"/>
                    </a:lnTo>
                    <a:lnTo>
                      <a:pt x="58" y="111"/>
                    </a:lnTo>
                    <a:lnTo>
                      <a:pt x="41" y="111"/>
                    </a:lnTo>
                    <a:lnTo>
                      <a:pt x="20" y="23"/>
                    </a:lnTo>
                    <a:lnTo>
                      <a:pt x="20" y="23"/>
                    </a:lnTo>
                    <a:lnTo>
                      <a:pt x="20" y="111"/>
                    </a:lnTo>
                    <a:lnTo>
                      <a:pt x="0" y="11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11"/>
              <p:cNvSpPr>
                <a:spLocks/>
              </p:cNvSpPr>
              <p:nvPr/>
            </p:nvSpPr>
            <p:spPr bwMode="auto">
              <a:xfrm>
                <a:off x="1311275" y="1414463"/>
                <a:ext cx="125413" cy="176213"/>
              </a:xfrm>
              <a:custGeom>
                <a:avLst/>
                <a:gdLst>
                  <a:gd name="T0" fmla="*/ 25 w 79"/>
                  <a:gd name="T1" fmla="*/ 0 h 111"/>
                  <a:gd name="T2" fmla="*/ 39 w 79"/>
                  <a:gd name="T3" fmla="*/ 43 h 111"/>
                  <a:gd name="T4" fmla="*/ 39 w 79"/>
                  <a:gd name="T5" fmla="*/ 43 h 111"/>
                  <a:gd name="T6" fmla="*/ 56 w 79"/>
                  <a:gd name="T7" fmla="*/ 0 h 111"/>
                  <a:gd name="T8" fmla="*/ 79 w 79"/>
                  <a:gd name="T9" fmla="*/ 0 h 111"/>
                  <a:gd name="T10" fmla="*/ 50 w 79"/>
                  <a:gd name="T11" fmla="*/ 67 h 111"/>
                  <a:gd name="T12" fmla="*/ 50 w 79"/>
                  <a:gd name="T13" fmla="*/ 111 h 111"/>
                  <a:gd name="T14" fmla="*/ 28 w 79"/>
                  <a:gd name="T15" fmla="*/ 111 h 111"/>
                  <a:gd name="T16" fmla="*/ 28 w 79"/>
                  <a:gd name="T17" fmla="*/ 67 h 111"/>
                  <a:gd name="T18" fmla="*/ 0 w 79"/>
                  <a:gd name="T19" fmla="*/ 0 h 111"/>
                  <a:gd name="T20" fmla="*/ 25 w 79"/>
                  <a:gd name="T2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111">
                    <a:moveTo>
                      <a:pt x="25" y="0"/>
                    </a:moveTo>
                    <a:lnTo>
                      <a:pt x="39" y="43"/>
                    </a:lnTo>
                    <a:lnTo>
                      <a:pt x="39" y="43"/>
                    </a:lnTo>
                    <a:lnTo>
                      <a:pt x="56" y="0"/>
                    </a:lnTo>
                    <a:lnTo>
                      <a:pt x="79" y="0"/>
                    </a:lnTo>
                    <a:lnTo>
                      <a:pt x="50" y="67"/>
                    </a:lnTo>
                    <a:lnTo>
                      <a:pt x="50" y="111"/>
                    </a:lnTo>
                    <a:lnTo>
                      <a:pt x="28" y="111"/>
                    </a:lnTo>
                    <a:lnTo>
                      <a:pt x="28" y="67"/>
                    </a:lnTo>
                    <a:lnTo>
                      <a:pt x="0" y="0"/>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12"/>
              <p:cNvSpPr>
                <a:spLocks noEditPoints="1"/>
              </p:cNvSpPr>
              <p:nvPr/>
            </p:nvSpPr>
            <p:spPr bwMode="auto">
              <a:xfrm>
                <a:off x="1509713" y="1411288"/>
                <a:ext cx="120650" cy="182563"/>
              </a:xfrm>
              <a:custGeom>
                <a:avLst/>
                <a:gdLst>
                  <a:gd name="T0" fmla="*/ 35 w 70"/>
                  <a:gd name="T1" fmla="*/ 0 h 106"/>
                  <a:gd name="T2" fmla="*/ 70 w 70"/>
                  <a:gd name="T3" fmla="*/ 53 h 106"/>
                  <a:gd name="T4" fmla="*/ 35 w 70"/>
                  <a:gd name="T5" fmla="*/ 106 h 106"/>
                  <a:gd name="T6" fmla="*/ 0 w 70"/>
                  <a:gd name="T7" fmla="*/ 53 h 106"/>
                  <a:gd name="T8" fmla="*/ 35 w 70"/>
                  <a:gd name="T9" fmla="*/ 0 h 106"/>
                  <a:gd name="T10" fmla="*/ 35 w 70"/>
                  <a:gd name="T11" fmla="*/ 91 h 106"/>
                  <a:gd name="T12" fmla="*/ 49 w 70"/>
                  <a:gd name="T13" fmla="*/ 53 h 106"/>
                  <a:gd name="T14" fmla="*/ 35 w 70"/>
                  <a:gd name="T15" fmla="*/ 15 h 106"/>
                  <a:gd name="T16" fmla="*/ 21 w 70"/>
                  <a:gd name="T17" fmla="*/ 53 h 106"/>
                  <a:gd name="T18" fmla="*/ 35 w 70"/>
                  <a:gd name="T19" fmla="*/ 9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06">
                    <a:moveTo>
                      <a:pt x="35" y="0"/>
                    </a:moveTo>
                    <a:cubicBezTo>
                      <a:pt x="66" y="0"/>
                      <a:pt x="70" y="22"/>
                      <a:pt x="70" y="53"/>
                    </a:cubicBezTo>
                    <a:cubicBezTo>
                      <a:pt x="70" y="84"/>
                      <a:pt x="66" y="106"/>
                      <a:pt x="35" y="106"/>
                    </a:cubicBezTo>
                    <a:cubicBezTo>
                      <a:pt x="4" y="106"/>
                      <a:pt x="0" y="84"/>
                      <a:pt x="0" y="53"/>
                    </a:cubicBezTo>
                    <a:cubicBezTo>
                      <a:pt x="0" y="22"/>
                      <a:pt x="4" y="0"/>
                      <a:pt x="35" y="0"/>
                    </a:cubicBezTo>
                    <a:close/>
                    <a:moveTo>
                      <a:pt x="35" y="91"/>
                    </a:moveTo>
                    <a:cubicBezTo>
                      <a:pt x="47" y="91"/>
                      <a:pt x="49" y="80"/>
                      <a:pt x="49" y="53"/>
                    </a:cubicBezTo>
                    <a:cubicBezTo>
                      <a:pt x="49" y="26"/>
                      <a:pt x="47" y="15"/>
                      <a:pt x="35" y="15"/>
                    </a:cubicBezTo>
                    <a:cubicBezTo>
                      <a:pt x="23" y="15"/>
                      <a:pt x="21" y="26"/>
                      <a:pt x="21" y="53"/>
                    </a:cubicBezTo>
                    <a:cubicBezTo>
                      <a:pt x="21" y="80"/>
                      <a:pt x="23" y="91"/>
                      <a:pt x="3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13"/>
              <p:cNvSpPr>
                <a:spLocks/>
              </p:cNvSpPr>
              <p:nvPr/>
            </p:nvSpPr>
            <p:spPr bwMode="auto">
              <a:xfrm>
                <a:off x="1651000" y="1414463"/>
                <a:ext cx="98425" cy="176213"/>
              </a:xfrm>
              <a:custGeom>
                <a:avLst/>
                <a:gdLst>
                  <a:gd name="T0" fmla="*/ 0 w 62"/>
                  <a:gd name="T1" fmla="*/ 0 h 111"/>
                  <a:gd name="T2" fmla="*/ 62 w 62"/>
                  <a:gd name="T3" fmla="*/ 0 h 111"/>
                  <a:gd name="T4" fmla="*/ 62 w 62"/>
                  <a:gd name="T5" fmla="*/ 19 h 111"/>
                  <a:gd name="T6" fmla="*/ 23 w 62"/>
                  <a:gd name="T7" fmla="*/ 19 h 111"/>
                  <a:gd name="T8" fmla="*/ 23 w 62"/>
                  <a:gd name="T9" fmla="*/ 45 h 111"/>
                  <a:gd name="T10" fmla="*/ 60 w 62"/>
                  <a:gd name="T11" fmla="*/ 45 h 111"/>
                  <a:gd name="T12" fmla="*/ 60 w 62"/>
                  <a:gd name="T13" fmla="*/ 63 h 111"/>
                  <a:gd name="T14" fmla="*/ 23 w 62"/>
                  <a:gd name="T15" fmla="*/ 63 h 111"/>
                  <a:gd name="T16" fmla="*/ 23 w 62"/>
                  <a:gd name="T17" fmla="*/ 111 h 111"/>
                  <a:gd name="T18" fmla="*/ 0 w 62"/>
                  <a:gd name="T19" fmla="*/ 111 h 111"/>
                  <a:gd name="T20" fmla="*/ 0 w 62"/>
                  <a:gd name="T2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1">
                    <a:moveTo>
                      <a:pt x="0" y="0"/>
                    </a:moveTo>
                    <a:lnTo>
                      <a:pt x="62" y="0"/>
                    </a:lnTo>
                    <a:lnTo>
                      <a:pt x="62" y="19"/>
                    </a:lnTo>
                    <a:lnTo>
                      <a:pt x="23" y="19"/>
                    </a:lnTo>
                    <a:lnTo>
                      <a:pt x="23" y="45"/>
                    </a:lnTo>
                    <a:lnTo>
                      <a:pt x="60" y="45"/>
                    </a:lnTo>
                    <a:lnTo>
                      <a:pt x="60" y="63"/>
                    </a:lnTo>
                    <a:lnTo>
                      <a:pt x="23" y="63"/>
                    </a:lnTo>
                    <a:lnTo>
                      <a:pt x="23" y="111"/>
                    </a:lnTo>
                    <a:lnTo>
                      <a:pt x="0" y="11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4"/>
              <p:cNvSpPr>
                <a:spLocks/>
              </p:cNvSpPr>
              <p:nvPr/>
            </p:nvSpPr>
            <p:spPr bwMode="auto">
              <a:xfrm>
                <a:off x="471488" y="1641475"/>
                <a:ext cx="100013" cy="174625"/>
              </a:xfrm>
              <a:custGeom>
                <a:avLst/>
                <a:gdLst>
                  <a:gd name="T0" fmla="*/ 62 w 63"/>
                  <a:gd name="T1" fmla="*/ 0 h 110"/>
                  <a:gd name="T2" fmla="*/ 62 w 63"/>
                  <a:gd name="T3" fmla="*/ 19 h 110"/>
                  <a:gd name="T4" fmla="*/ 21 w 63"/>
                  <a:gd name="T5" fmla="*/ 19 h 110"/>
                  <a:gd name="T6" fmla="*/ 21 w 63"/>
                  <a:gd name="T7" fmla="*/ 44 h 110"/>
                  <a:gd name="T8" fmla="*/ 58 w 63"/>
                  <a:gd name="T9" fmla="*/ 44 h 110"/>
                  <a:gd name="T10" fmla="*/ 58 w 63"/>
                  <a:gd name="T11" fmla="*/ 62 h 110"/>
                  <a:gd name="T12" fmla="*/ 21 w 63"/>
                  <a:gd name="T13" fmla="*/ 62 h 110"/>
                  <a:gd name="T14" fmla="*/ 21 w 63"/>
                  <a:gd name="T15" fmla="*/ 92 h 110"/>
                  <a:gd name="T16" fmla="*/ 63 w 63"/>
                  <a:gd name="T17" fmla="*/ 92 h 110"/>
                  <a:gd name="T18" fmla="*/ 63 w 63"/>
                  <a:gd name="T19" fmla="*/ 110 h 110"/>
                  <a:gd name="T20" fmla="*/ 0 w 63"/>
                  <a:gd name="T21" fmla="*/ 110 h 110"/>
                  <a:gd name="T22" fmla="*/ 0 w 63"/>
                  <a:gd name="T23" fmla="*/ 0 h 110"/>
                  <a:gd name="T24" fmla="*/ 62 w 63"/>
                  <a:gd name="T25"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10">
                    <a:moveTo>
                      <a:pt x="62" y="0"/>
                    </a:moveTo>
                    <a:lnTo>
                      <a:pt x="62" y="19"/>
                    </a:lnTo>
                    <a:lnTo>
                      <a:pt x="21" y="19"/>
                    </a:lnTo>
                    <a:lnTo>
                      <a:pt x="21" y="44"/>
                    </a:lnTo>
                    <a:lnTo>
                      <a:pt x="58" y="44"/>
                    </a:lnTo>
                    <a:lnTo>
                      <a:pt x="58" y="62"/>
                    </a:lnTo>
                    <a:lnTo>
                      <a:pt x="21" y="62"/>
                    </a:lnTo>
                    <a:lnTo>
                      <a:pt x="21" y="92"/>
                    </a:lnTo>
                    <a:lnTo>
                      <a:pt x="63" y="92"/>
                    </a:lnTo>
                    <a:lnTo>
                      <a:pt x="63" y="110"/>
                    </a:lnTo>
                    <a:lnTo>
                      <a:pt x="0" y="110"/>
                    </a:lnTo>
                    <a:lnTo>
                      <a:pt x="0" y="0"/>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5"/>
              <p:cNvSpPr>
                <a:spLocks noEditPoints="1"/>
              </p:cNvSpPr>
              <p:nvPr/>
            </p:nvSpPr>
            <p:spPr bwMode="auto">
              <a:xfrm>
                <a:off x="582613" y="1641475"/>
                <a:ext cx="117475" cy="174625"/>
              </a:xfrm>
              <a:custGeom>
                <a:avLst/>
                <a:gdLst>
                  <a:gd name="T0" fmla="*/ 0 w 68"/>
                  <a:gd name="T1" fmla="*/ 0 h 101"/>
                  <a:gd name="T2" fmla="*/ 34 w 68"/>
                  <a:gd name="T3" fmla="*/ 0 h 101"/>
                  <a:gd name="T4" fmla="*/ 68 w 68"/>
                  <a:gd name="T5" fmla="*/ 49 h 101"/>
                  <a:gd name="T6" fmla="*/ 33 w 68"/>
                  <a:gd name="T7" fmla="*/ 101 h 101"/>
                  <a:gd name="T8" fmla="*/ 0 w 68"/>
                  <a:gd name="T9" fmla="*/ 101 h 101"/>
                  <a:gd name="T10" fmla="*/ 0 w 68"/>
                  <a:gd name="T11" fmla="*/ 0 h 101"/>
                  <a:gd name="T12" fmla="*/ 21 w 68"/>
                  <a:gd name="T13" fmla="*/ 86 h 101"/>
                  <a:gd name="T14" fmla="*/ 30 w 68"/>
                  <a:gd name="T15" fmla="*/ 86 h 101"/>
                  <a:gd name="T16" fmla="*/ 47 w 68"/>
                  <a:gd name="T17" fmla="*/ 50 h 101"/>
                  <a:gd name="T18" fmla="*/ 29 w 68"/>
                  <a:gd name="T19" fmla="*/ 15 h 101"/>
                  <a:gd name="T20" fmla="*/ 21 w 68"/>
                  <a:gd name="T21" fmla="*/ 15 h 101"/>
                  <a:gd name="T22" fmla="*/ 21 w 68"/>
                  <a:gd name="T23" fmla="*/ 8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01">
                    <a:moveTo>
                      <a:pt x="0" y="0"/>
                    </a:moveTo>
                    <a:cubicBezTo>
                      <a:pt x="34" y="0"/>
                      <a:pt x="34" y="0"/>
                      <a:pt x="34" y="0"/>
                    </a:cubicBezTo>
                    <a:cubicBezTo>
                      <a:pt x="62" y="0"/>
                      <a:pt x="68" y="19"/>
                      <a:pt x="68" y="49"/>
                    </a:cubicBezTo>
                    <a:cubicBezTo>
                      <a:pt x="68" y="85"/>
                      <a:pt x="60" y="101"/>
                      <a:pt x="33" y="101"/>
                    </a:cubicBezTo>
                    <a:cubicBezTo>
                      <a:pt x="0" y="101"/>
                      <a:pt x="0" y="101"/>
                      <a:pt x="0" y="101"/>
                    </a:cubicBezTo>
                    <a:lnTo>
                      <a:pt x="0" y="0"/>
                    </a:lnTo>
                    <a:close/>
                    <a:moveTo>
                      <a:pt x="21" y="86"/>
                    </a:moveTo>
                    <a:cubicBezTo>
                      <a:pt x="30" y="86"/>
                      <a:pt x="30" y="86"/>
                      <a:pt x="30" y="86"/>
                    </a:cubicBezTo>
                    <a:cubicBezTo>
                      <a:pt x="44" y="86"/>
                      <a:pt x="47" y="77"/>
                      <a:pt x="47" y="50"/>
                    </a:cubicBezTo>
                    <a:cubicBezTo>
                      <a:pt x="47" y="27"/>
                      <a:pt x="45" y="15"/>
                      <a:pt x="29" y="15"/>
                    </a:cubicBezTo>
                    <a:cubicBezTo>
                      <a:pt x="21" y="15"/>
                      <a:pt x="21" y="15"/>
                      <a:pt x="21" y="15"/>
                    </a:cubicBezTo>
                    <a:lnTo>
                      <a:pt x="21"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6"/>
              <p:cNvSpPr>
                <a:spLocks/>
              </p:cNvSpPr>
              <p:nvPr/>
            </p:nvSpPr>
            <p:spPr bwMode="auto">
              <a:xfrm>
                <a:off x="714375" y="1641475"/>
                <a:ext cx="111125" cy="177800"/>
              </a:xfrm>
              <a:custGeom>
                <a:avLst/>
                <a:gdLst>
                  <a:gd name="T0" fmla="*/ 20 w 65"/>
                  <a:gd name="T1" fmla="*/ 0 h 103"/>
                  <a:gd name="T2" fmla="*/ 20 w 65"/>
                  <a:gd name="T3" fmla="*/ 71 h 103"/>
                  <a:gd name="T4" fmla="*/ 32 w 65"/>
                  <a:gd name="T5" fmla="*/ 88 h 103"/>
                  <a:gd name="T6" fmla="*/ 44 w 65"/>
                  <a:gd name="T7" fmla="*/ 71 h 103"/>
                  <a:gd name="T8" fmla="*/ 44 w 65"/>
                  <a:gd name="T9" fmla="*/ 0 h 103"/>
                  <a:gd name="T10" fmla="*/ 65 w 65"/>
                  <a:gd name="T11" fmla="*/ 0 h 103"/>
                  <a:gd name="T12" fmla="*/ 65 w 65"/>
                  <a:gd name="T13" fmla="*/ 71 h 103"/>
                  <a:gd name="T14" fmla="*/ 32 w 65"/>
                  <a:gd name="T15" fmla="*/ 103 h 103"/>
                  <a:gd name="T16" fmla="*/ 0 w 65"/>
                  <a:gd name="T17" fmla="*/ 71 h 103"/>
                  <a:gd name="T18" fmla="*/ 0 w 65"/>
                  <a:gd name="T19" fmla="*/ 0 h 103"/>
                  <a:gd name="T20" fmla="*/ 20 w 65"/>
                  <a:gd name="T2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103">
                    <a:moveTo>
                      <a:pt x="20" y="0"/>
                    </a:moveTo>
                    <a:cubicBezTo>
                      <a:pt x="20" y="71"/>
                      <a:pt x="20" y="71"/>
                      <a:pt x="20" y="71"/>
                    </a:cubicBezTo>
                    <a:cubicBezTo>
                      <a:pt x="20" y="81"/>
                      <a:pt x="23" y="88"/>
                      <a:pt x="32" y="88"/>
                    </a:cubicBezTo>
                    <a:cubicBezTo>
                      <a:pt x="42" y="88"/>
                      <a:pt x="44" y="81"/>
                      <a:pt x="44" y="71"/>
                    </a:cubicBezTo>
                    <a:cubicBezTo>
                      <a:pt x="44" y="0"/>
                      <a:pt x="44" y="0"/>
                      <a:pt x="44" y="0"/>
                    </a:cubicBezTo>
                    <a:cubicBezTo>
                      <a:pt x="65" y="0"/>
                      <a:pt x="65" y="0"/>
                      <a:pt x="65" y="0"/>
                    </a:cubicBezTo>
                    <a:cubicBezTo>
                      <a:pt x="65" y="71"/>
                      <a:pt x="65" y="71"/>
                      <a:pt x="65" y="71"/>
                    </a:cubicBezTo>
                    <a:cubicBezTo>
                      <a:pt x="65" y="97"/>
                      <a:pt x="49" y="103"/>
                      <a:pt x="32" y="103"/>
                    </a:cubicBezTo>
                    <a:cubicBezTo>
                      <a:pt x="16" y="103"/>
                      <a:pt x="0" y="98"/>
                      <a:pt x="0" y="71"/>
                    </a:cubicBezTo>
                    <a:cubicBezTo>
                      <a:pt x="0" y="0"/>
                      <a:pt x="0" y="0"/>
                      <a:pt x="0" y="0"/>
                    </a:cubicBez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7"/>
              <p:cNvSpPr>
                <a:spLocks/>
              </p:cNvSpPr>
              <p:nvPr/>
            </p:nvSpPr>
            <p:spPr bwMode="auto">
              <a:xfrm>
                <a:off x="839788" y="1638300"/>
                <a:ext cx="115888" cy="180975"/>
              </a:xfrm>
              <a:custGeom>
                <a:avLst/>
                <a:gdLst>
                  <a:gd name="T0" fmla="*/ 45 w 67"/>
                  <a:gd name="T1" fmla="*/ 36 h 105"/>
                  <a:gd name="T2" fmla="*/ 33 w 67"/>
                  <a:gd name="T3" fmla="*/ 15 h 105"/>
                  <a:gd name="T4" fmla="*/ 20 w 67"/>
                  <a:gd name="T5" fmla="*/ 54 h 105"/>
                  <a:gd name="T6" fmla="*/ 33 w 67"/>
                  <a:gd name="T7" fmla="*/ 90 h 105"/>
                  <a:gd name="T8" fmla="*/ 46 w 67"/>
                  <a:gd name="T9" fmla="*/ 65 h 105"/>
                  <a:gd name="T10" fmla="*/ 67 w 67"/>
                  <a:gd name="T11" fmla="*/ 65 h 105"/>
                  <a:gd name="T12" fmla="*/ 34 w 67"/>
                  <a:gd name="T13" fmla="*/ 105 h 105"/>
                  <a:gd name="T14" fmla="*/ 0 w 67"/>
                  <a:gd name="T15" fmla="*/ 53 h 105"/>
                  <a:gd name="T16" fmla="*/ 34 w 67"/>
                  <a:gd name="T17" fmla="*/ 0 h 105"/>
                  <a:gd name="T18" fmla="*/ 66 w 67"/>
                  <a:gd name="T19" fmla="*/ 36 h 105"/>
                  <a:gd name="T20" fmla="*/ 45 w 67"/>
                  <a:gd name="T21"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105">
                    <a:moveTo>
                      <a:pt x="45" y="36"/>
                    </a:moveTo>
                    <a:cubicBezTo>
                      <a:pt x="45" y="21"/>
                      <a:pt x="42" y="15"/>
                      <a:pt x="33" y="15"/>
                    </a:cubicBezTo>
                    <a:cubicBezTo>
                      <a:pt x="23" y="15"/>
                      <a:pt x="20" y="25"/>
                      <a:pt x="20" y="54"/>
                    </a:cubicBezTo>
                    <a:cubicBezTo>
                      <a:pt x="20" y="85"/>
                      <a:pt x="24" y="90"/>
                      <a:pt x="33" y="90"/>
                    </a:cubicBezTo>
                    <a:cubicBezTo>
                      <a:pt x="41" y="90"/>
                      <a:pt x="46" y="87"/>
                      <a:pt x="46" y="65"/>
                    </a:cubicBezTo>
                    <a:cubicBezTo>
                      <a:pt x="67" y="65"/>
                      <a:pt x="67" y="65"/>
                      <a:pt x="67" y="65"/>
                    </a:cubicBezTo>
                    <a:cubicBezTo>
                      <a:pt x="67" y="87"/>
                      <a:pt x="61" y="105"/>
                      <a:pt x="34" y="105"/>
                    </a:cubicBezTo>
                    <a:cubicBezTo>
                      <a:pt x="4" y="105"/>
                      <a:pt x="0" y="84"/>
                      <a:pt x="0" y="53"/>
                    </a:cubicBezTo>
                    <a:cubicBezTo>
                      <a:pt x="0" y="22"/>
                      <a:pt x="4" y="0"/>
                      <a:pt x="34" y="0"/>
                    </a:cubicBezTo>
                    <a:cubicBezTo>
                      <a:pt x="64" y="0"/>
                      <a:pt x="66" y="21"/>
                      <a:pt x="66" y="36"/>
                    </a:cubicBezTo>
                    <a:lnTo>
                      <a:pt x="45"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8"/>
              <p:cNvSpPr>
                <a:spLocks noEditPoints="1"/>
              </p:cNvSpPr>
              <p:nvPr/>
            </p:nvSpPr>
            <p:spPr bwMode="auto">
              <a:xfrm>
                <a:off x="955675" y="1641475"/>
                <a:ext cx="136525" cy="174625"/>
              </a:xfrm>
              <a:custGeom>
                <a:avLst/>
                <a:gdLst>
                  <a:gd name="T0" fmla="*/ 29 w 86"/>
                  <a:gd name="T1" fmla="*/ 0 h 110"/>
                  <a:gd name="T2" fmla="*/ 57 w 86"/>
                  <a:gd name="T3" fmla="*/ 0 h 110"/>
                  <a:gd name="T4" fmla="*/ 86 w 86"/>
                  <a:gd name="T5" fmla="*/ 110 h 110"/>
                  <a:gd name="T6" fmla="*/ 63 w 86"/>
                  <a:gd name="T7" fmla="*/ 110 h 110"/>
                  <a:gd name="T8" fmla="*/ 58 w 86"/>
                  <a:gd name="T9" fmla="*/ 87 h 110"/>
                  <a:gd name="T10" fmla="*/ 28 w 86"/>
                  <a:gd name="T11" fmla="*/ 87 h 110"/>
                  <a:gd name="T12" fmla="*/ 23 w 86"/>
                  <a:gd name="T13" fmla="*/ 110 h 110"/>
                  <a:gd name="T14" fmla="*/ 0 w 86"/>
                  <a:gd name="T15" fmla="*/ 110 h 110"/>
                  <a:gd name="T16" fmla="*/ 29 w 86"/>
                  <a:gd name="T17" fmla="*/ 0 h 110"/>
                  <a:gd name="T18" fmla="*/ 32 w 86"/>
                  <a:gd name="T19" fmla="*/ 68 h 110"/>
                  <a:gd name="T20" fmla="*/ 54 w 86"/>
                  <a:gd name="T21" fmla="*/ 68 h 110"/>
                  <a:gd name="T22" fmla="*/ 43 w 86"/>
                  <a:gd name="T23" fmla="*/ 19 h 110"/>
                  <a:gd name="T24" fmla="*/ 43 w 86"/>
                  <a:gd name="T25" fmla="*/ 19 h 110"/>
                  <a:gd name="T26" fmla="*/ 32 w 86"/>
                  <a:gd name="T27" fmla="*/ 6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110">
                    <a:moveTo>
                      <a:pt x="29" y="0"/>
                    </a:moveTo>
                    <a:lnTo>
                      <a:pt x="57" y="0"/>
                    </a:lnTo>
                    <a:lnTo>
                      <a:pt x="86" y="110"/>
                    </a:lnTo>
                    <a:lnTo>
                      <a:pt x="63" y="110"/>
                    </a:lnTo>
                    <a:lnTo>
                      <a:pt x="58" y="87"/>
                    </a:lnTo>
                    <a:lnTo>
                      <a:pt x="28" y="87"/>
                    </a:lnTo>
                    <a:lnTo>
                      <a:pt x="23" y="110"/>
                    </a:lnTo>
                    <a:lnTo>
                      <a:pt x="0" y="110"/>
                    </a:lnTo>
                    <a:lnTo>
                      <a:pt x="29" y="0"/>
                    </a:lnTo>
                    <a:close/>
                    <a:moveTo>
                      <a:pt x="32" y="68"/>
                    </a:moveTo>
                    <a:lnTo>
                      <a:pt x="54" y="68"/>
                    </a:lnTo>
                    <a:lnTo>
                      <a:pt x="43" y="19"/>
                    </a:lnTo>
                    <a:lnTo>
                      <a:pt x="43" y="19"/>
                    </a:lnTo>
                    <a:lnTo>
                      <a:pt x="32"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19"/>
              <p:cNvSpPr>
                <a:spLocks/>
              </p:cNvSpPr>
              <p:nvPr/>
            </p:nvSpPr>
            <p:spPr bwMode="auto">
              <a:xfrm>
                <a:off x="1077913" y="1641475"/>
                <a:ext cx="111125" cy="174625"/>
              </a:xfrm>
              <a:custGeom>
                <a:avLst/>
                <a:gdLst>
                  <a:gd name="T0" fmla="*/ 70 w 70"/>
                  <a:gd name="T1" fmla="*/ 0 h 110"/>
                  <a:gd name="T2" fmla="*/ 70 w 70"/>
                  <a:gd name="T3" fmla="*/ 19 h 110"/>
                  <a:gd name="T4" fmla="*/ 46 w 70"/>
                  <a:gd name="T5" fmla="*/ 19 h 110"/>
                  <a:gd name="T6" fmla="*/ 46 w 70"/>
                  <a:gd name="T7" fmla="*/ 110 h 110"/>
                  <a:gd name="T8" fmla="*/ 23 w 70"/>
                  <a:gd name="T9" fmla="*/ 110 h 110"/>
                  <a:gd name="T10" fmla="*/ 23 w 70"/>
                  <a:gd name="T11" fmla="*/ 19 h 110"/>
                  <a:gd name="T12" fmla="*/ 0 w 70"/>
                  <a:gd name="T13" fmla="*/ 19 h 110"/>
                  <a:gd name="T14" fmla="*/ 0 w 70"/>
                  <a:gd name="T15" fmla="*/ 0 h 110"/>
                  <a:gd name="T16" fmla="*/ 70 w 70"/>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110">
                    <a:moveTo>
                      <a:pt x="70" y="0"/>
                    </a:moveTo>
                    <a:lnTo>
                      <a:pt x="70" y="19"/>
                    </a:lnTo>
                    <a:lnTo>
                      <a:pt x="46" y="19"/>
                    </a:lnTo>
                    <a:lnTo>
                      <a:pt x="46" y="110"/>
                    </a:lnTo>
                    <a:lnTo>
                      <a:pt x="23" y="110"/>
                    </a:lnTo>
                    <a:lnTo>
                      <a:pt x="23" y="19"/>
                    </a:lnTo>
                    <a:lnTo>
                      <a:pt x="0" y="19"/>
                    </a:lnTo>
                    <a:lnTo>
                      <a:pt x="0" y="0"/>
                    </a:lnTo>
                    <a:lnTo>
                      <a:pt x="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Rectangle 20"/>
              <p:cNvSpPr>
                <a:spLocks noChangeArrowheads="1"/>
              </p:cNvSpPr>
              <p:nvPr/>
            </p:nvSpPr>
            <p:spPr bwMode="auto">
              <a:xfrm>
                <a:off x="1200150" y="1641475"/>
                <a:ext cx="34925" cy="174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21"/>
              <p:cNvSpPr>
                <a:spLocks noEditPoints="1"/>
              </p:cNvSpPr>
              <p:nvPr/>
            </p:nvSpPr>
            <p:spPr bwMode="auto">
              <a:xfrm>
                <a:off x="1250950" y="1638300"/>
                <a:ext cx="119063" cy="180975"/>
              </a:xfrm>
              <a:custGeom>
                <a:avLst/>
                <a:gdLst>
                  <a:gd name="T0" fmla="*/ 35 w 69"/>
                  <a:gd name="T1" fmla="*/ 0 h 105"/>
                  <a:gd name="T2" fmla="*/ 69 w 69"/>
                  <a:gd name="T3" fmla="*/ 53 h 105"/>
                  <a:gd name="T4" fmla="*/ 35 w 69"/>
                  <a:gd name="T5" fmla="*/ 105 h 105"/>
                  <a:gd name="T6" fmla="*/ 0 w 69"/>
                  <a:gd name="T7" fmla="*/ 53 h 105"/>
                  <a:gd name="T8" fmla="*/ 35 w 69"/>
                  <a:gd name="T9" fmla="*/ 0 h 105"/>
                  <a:gd name="T10" fmla="*/ 35 w 69"/>
                  <a:gd name="T11" fmla="*/ 90 h 105"/>
                  <a:gd name="T12" fmla="*/ 49 w 69"/>
                  <a:gd name="T13" fmla="*/ 53 h 105"/>
                  <a:gd name="T14" fmla="*/ 35 w 69"/>
                  <a:gd name="T15" fmla="*/ 15 h 105"/>
                  <a:gd name="T16" fmla="*/ 20 w 69"/>
                  <a:gd name="T17" fmla="*/ 53 h 105"/>
                  <a:gd name="T18" fmla="*/ 35 w 69"/>
                  <a:gd name="T19" fmla="*/ 9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105">
                    <a:moveTo>
                      <a:pt x="35" y="0"/>
                    </a:moveTo>
                    <a:cubicBezTo>
                      <a:pt x="65" y="0"/>
                      <a:pt x="69" y="22"/>
                      <a:pt x="69" y="53"/>
                    </a:cubicBezTo>
                    <a:cubicBezTo>
                      <a:pt x="69" y="84"/>
                      <a:pt x="65" y="105"/>
                      <a:pt x="35" y="105"/>
                    </a:cubicBezTo>
                    <a:cubicBezTo>
                      <a:pt x="4" y="105"/>
                      <a:pt x="0" y="84"/>
                      <a:pt x="0" y="53"/>
                    </a:cubicBezTo>
                    <a:cubicBezTo>
                      <a:pt x="0" y="22"/>
                      <a:pt x="4" y="0"/>
                      <a:pt x="35" y="0"/>
                    </a:cubicBezTo>
                    <a:close/>
                    <a:moveTo>
                      <a:pt x="35" y="90"/>
                    </a:moveTo>
                    <a:cubicBezTo>
                      <a:pt x="47" y="90"/>
                      <a:pt x="49" y="80"/>
                      <a:pt x="49" y="53"/>
                    </a:cubicBezTo>
                    <a:cubicBezTo>
                      <a:pt x="49" y="25"/>
                      <a:pt x="47" y="15"/>
                      <a:pt x="35" y="15"/>
                    </a:cubicBezTo>
                    <a:cubicBezTo>
                      <a:pt x="22" y="15"/>
                      <a:pt x="20" y="25"/>
                      <a:pt x="20" y="53"/>
                    </a:cubicBezTo>
                    <a:cubicBezTo>
                      <a:pt x="20" y="80"/>
                      <a:pt x="22" y="90"/>
                      <a:pt x="35"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22"/>
              <p:cNvSpPr>
                <a:spLocks/>
              </p:cNvSpPr>
              <p:nvPr/>
            </p:nvSpPr>
            <p:spPr bwMode="auto">
              <a:xfrm>
                <a:off x="1385888" y="1641475"/>
                <a:ext cx="115888" cy="174625"/>
              </a:xfrm>
              <a:custGeom>
                <a:avLst/>
                <a:gdLst>
                  <a:gd name="T0" fmla="*/ 26 w 73"/>
                  <a:gd name="T1" fmla="*/ 0 h 110"/>
                  <a:gd name="T2" fmla="*/ 52 w 73"/>
                  <a:gd name="T3" fmla="*/ 75 h 110"/>
                  <a:gd name="T4" fmla="*/ 53 w 73"/>
                  <a:gd name="T5" fmla="*/ 75 h 110"/>
                  <a:gd name="T6" fmla="*/ 53 w 73"/>
                  <a:gd name="T7" fmla="*/ 0 h 110"/>
                  <a:gd name="T8" fmla="*/ 73 w 73"/>
                  <a:gd name="T9" fmla="*/ 0 h 110"/>
                  <a:gd name="T10" fmla="*/ 73 w 73"/>
                  <a:gd name="T11" fmla="*/ 110 h 110"/>
                  <a:gd name="T12" fmla="*/ 48 w 73"/>
                  <a:gd name="T13" fmla="*/ 110 h 110"/>
                  <a:gd name="T14" fmla="*/ 20 w 73"/>
                  <a:gd name="T15" fmla="*/ 33 h 110"/>
                  <a:gd name="T16" fmla="*/ 20 w 73"/>
                  <a:gd name="T17" fmla="*/ 33 h 110"/>
                  <a:gd name="T18" fmla="*/ 20 w 73"/>
                  <a:gd name="T19" fmla="*/ 110 h 110"/>
                  <a:gd name="T20" fmla="*/ 0 w 73"/>
                  <a:gd name="T21" fmla="*/ 110 h 110"/>
                  <a:gd name="T22" fmla="*/ 0 w 73"/>
                  <a:gd name="T23" fmla="*/ 0 h 110"/>
                  <a:gd name="T24" fmla="*/ 26 w 73"/>
                  <a:gd name="T25"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110">
                    <a:moveTo>
                      <a:pt x="26" y="0"/>
                    </a:moveTo>
                    <a:lnTo>
                      <a:pt x="52" y="75"/>
                    </a:lnTo>
                    <a:lnTo>
                      <a:pt x="53" y="75"/>
                    </a:lnTo>
                    <a:lnTo>
                      <a:pt x="53" y="0"/>
                    </a:lnTo>
                    <a:lnTo>
                      <a:pt x="73" y="0"/>
                    </a:lnTo>
                    <a:lnTo>
                      <a:pt x="73" y="110"/>
                    </a:lnTo>
                    <a:lnTo>
                      <a:pt x="48" y="110"/>
                    </a:lnTo>
                    <a:lnTo>
                      <a:pt x="20" y="33"/>
                    </a:lnTo>
                    <a:lnTo>
                      <a:pt x="20" y="33"/>
                    </a:lnTo>
                    <a:lnTo>
                      <a:pt x="20" y="110"/>
                    </a:lnTo>
                    <a:lnTo>
                      <a:pt x="0" y="110"/>
                    </a:lnTo>
                    <a:lnTo>
                      <a:pt x="0"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23"/>
              <p:cNvSpPr>
                <a:spLocks noEditPoints="1"/>
              </p:cNvSpPr>
              <p:nvPr/>
            </p:nvSpPr>
            <p:spPr bwMode="auto">
              <a:xfrm>
                <a:off x="1509713" y="1641475"/>
                <a:ext cx="138113" cy="174625"/>
              </a:xfrm>
              <a:custGeom>
                <a:avLst/>
                <a:gdLst>
                  <a:gd name="T0" fmla="*/ 29 w 87"/>
                  <a:gd name="T1" fmla="*/ 0 h 110"/>
                  <a:gd name="T2" fmla="*/ 57 w 87"/>
                  <a:gd name="T3" fmla="*/ 0 h 110"/>
                  <a:gd name="T4" fmla="*/ 87 w 87"/>
                  <a:gd name="T5" fmla="*/ 110 h 110"/>
                  <a:gd name="T6" fmla="*/ 63 w 87"/>
                  <a:gd name="T7" fmla="*/ 110 h 110"/>
                  <a:gd name="T8" fmla="*/ 59 w 87"/>
                  <a:gd name="T9" fmla="*/ 87 h 110"/>
                  <a:gd name="T10" fmla="*/ 29 w 87"/>
                  <a:gd name="T11" fmla="*/ 87 h 110"/>
                  <a:gd name="T12" fmla="*/ 24 w 87"/>
                  <a:gd name="T13" fmla="*/ 110 h 110"/>
                  <a:gd name="T14" fmla="*/ 0 w 87"/>
                  <a:gd name="T15" fmla="*/ 110 h 110"/>
                  <a:gd name="T16" fmla="*/ 29 w 87"/>
                  <a:gd name="T17" fmla="*/ 0 h 110"/>
                  <a:gd name="T18" fmla="*/ 32 w 87"/>
                  <a:gd name="T19" fmla="*/ 68 h 110"/>
                  <a:gd name="T20" fmla="*/ 54 w 87"/>
                  <a:gd name="T21" fmla="*/ 68 h 110"/>
                  <a:gd name="T22" fmla="*/ 43 w 87"/>
                  <a:gd name="T23" fmla="*/ 19 h 110"/>
                  <a:gd name="T24" fmla="*/ 43 w 87"/>
                  <a:gd name="T25" fmla="*/ 19 h 110"/>
                  <a:gd name="T26" fmla="*/ 32 w 87"/>
                  <a:gd name="T27" fmla="*/ 6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10">
                    <a:moveTo>
                      <a:pt x="29" y="0"/>
                    </a:moveTo>
                    <a:lnTo>
                      <a:pt x="57" y="0"/>
                    </a:lnTo>
                    <a:lnTo>
                      <a:pt x="87" y="110"/>
                    </a:lnTo>
                    <a:lnTo>
                      <a:pt x="63" y="110"/>
                    </a:lnTo>
                    <a:lnTo>
                      <a:pt x="59" y="87"/>
                    </a:lnTo>
                    <a:lnTo>
                      <a:pt x="29" y="87"/>
                    </a:lnTo>
                    <a:lnTo>
                      <a:pt x="24" y="110"/>
                    </a:lnTo>
                    <a:lnTo>
                      <a:pt x="0" y="110"/>
                    </a:lnTo>
                    <a:lnTo>
                      <a:pt x="29" y="0"/>
                    </a:lnTo>
                    <a:close/>
                    <a:moveTo>
                      <a:pt x="32" y="68"/>
                    </a:moveTo>
                    <a:lnTo>
                      <a:pt x="54" y="68"/>
                    </a:lnTo>
                    <a:lnTo>
                      <a:pt x="43" y="19"/>
                    </a:lnTo>
                    <a:lnTo>
                      <a:pt x="43" y="19"/>
                    </a:lnTo>
                    <a:lnTo>
                      <a:pt x="32"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24"/>
              <p:cNvSpPr>
                <a:spLocks/>
              </p:cNvSpPr>
              <p:nvPr/>
            </p:nvSpPr>
            <p:spPr bwMode="auto">
              <a:xfrm>
                <a:off x="1655763" y="1641475"/>
                <a:ext cx="98425" cy="174625"/>
              </a:xfrm>
              <a:custGeom>
                <a:avLst/>
                <a:gdLst>
                  <a:gd name="T0" fmla="*/ 0 w 62"/>
                  <a:gd name="T1" fmla="*/ 110 h 110"/>
                  <a:gd name="T2" fmla="*/ 0 w 62"/>
                  <a:gd name="T3" fmla="*/ 0 h 110"/>
                  <a:gd name="T4" fmla="*/ 23 w 62"/>
                  <a:gd name="T5" fmla="*/ 0 h 110"/>
                  <a:gd name="T6" fmla="*/ 23 w 62"/>
                  <a:gd name="T7" fmla="*/ 92 h 110"/>
                  <a:gd name="T8" fmla="*/ 62 w 62"/>
                  <a:gd name="T9" fmla="*/ 92 h 110"/>
                  <a:gd name="T10" fmla="*/ 62 w 62"/>
                  <a:gd name="T11" fmla="*/ 110 h 110"/>
                  <a:gd name="T12" fmla="*/ 0 w 62"/>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62" h="110">
                    <a:moveTo>
                      <a:pt x="0" y="110"/>
                    </a:moveTo>
                    <a:lnTo>
                      <a:pt x="0" y="0"/>
                    </a:lnTo>
                    <a:lnTo>
                      <a:pt x="23" y="0"/>
                    </a:lnTo>
                    <a:lnTo>
                      <a:pt x="23" y="92"/>
                    </a:lnTo>
                    <a:lnTo>
                      <a:pt x="62" y="92"/>
                    </a:lnTo>
                    <a:lnTo>
                      <a:pt x="62" y="110"/>
                    </a:lnTo>
                    <a:lnTo>
                      <a:pt x="0"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3" name="Group 22"/>
            <p:cNvGrpSpPr/>
            <p:nvPr/>
          </p:nvGrpSpPr>
          <p:grpSpPr>
            <a:xfrm>
              <a:off x="471488" y="1863725"/>
              <a:ext cx="1270000" cy="182563"/>
              <a:chOff x="471488" y="1863725"/>
              <a:chExt cx="1270000" cy="182563"/>
            </a:xfrm>
          </p:grpSpPr>
          <p:sp>
            <p:nvSpPr>
              <p:cNvPr id="24" name="Freeform 25"/>
              <p:cNvSpPr>
                <a:spLocks/>
              </p:cNvSpPr>
              <p:nvPr/>
            </p:nvSpPr>
            <p:spPr bwMode="auto">
              <a:xfrm>
                <a:off x="471488" y="1866900"/>
                <a:ext cx="100013" cy="176213"/>
              </a:xfrm>
              <a:custGeom>
                <a:avLst/>
                <a:gdLst>
                  <a:gd name="T0" fmla="*/ 62 w 63"/>
                  <a:gd name="T1" fmla="*/ 0 h 111"/>
                  <a:gd name="T2" fmla="*/ 62 w 63"/>
                  <a:gd name="T3" fmla="*/ 19 h 111"/>
                  <a:gd name="T4" fmla="*/ 21 w 63"/>
                  <a:gd name="T5" fmla="*/ 19 h 111"/>
                  <a:gd name="T6" fmla="*/ 21 w 63"/>
                  <a:gd name="T7" fmla="*/ 45 h 111"/>
                  <a:gd name="T8" fmla="*/ 58 w 63"/>
                  <a:gd name="T9" fmla="*/ 45 h 111"/>
                  <a:gd name="T10" fmla="*/ 58 w 63"/>
                  <a:gd name="T11" fmla="*/ 63 h 111"/>
                  <a:gd name="T12" fmla="*/ 21 w 63"/>
                  <a:gd name="T13" fmla="*/ 63 h 111"/>
                  <a:gd name="T14" fmla="*/ 21 w 63"/>
                  <a:gd name="T15" fmla="*/ 92 h 111"/>
                  <a:gd name="T16" fmla="*/ 63 w 63"/>
                  <a:gd name="T17" fmla="*/ 92 h 111"/>
                  <a:gd name="T18" fmla="*/ 63 w 63"/>
                  <a:gd name="T19" fmla="*/ 111 h 111"/>
                  <a:gd name="T20" fmla="*/ 0 w 63"/>
                  <a:gd name="T21" fmla="*/ 111 h 111"/>
                  <a:gd name="T22" fmla="*/ 0 w 63"/>
                  <a:gd name="T23" fmla="*/ 0 h 111"/>
                  <a:gd name="T24" fmla="*/ 62 w 63"/>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11">
                    <a:moveTo>
                      <a:pt x="62" y="0"/>
                    </a:moveTo>
                    <a:lnTo>
                      <a:pt x="62" y="19"/>
                    </a:lnTo>
                    <a:lnTo>
                      <a:pt x="21" y="19"/>
                    </a:lnTo>
                    <a:lnTo>
                      <a:pt x="21" y="45"/>
                    </a:lnTo>
                    <a:lnTo>
                      <a:pt x="58" y="45"/>
                    </a:lnTo>
                    <a:lnTo>
                      <a:pt x="58" y="63"/>
                    </a:lnTo>
                    <a:lnTo>
                      <a:pt x="21" y="63"/>
                    </a:lnTo>
                    <a:lnTo>
                      <a:pt x="21" y="92"/>
                    </a:lnTo>
                    <a:lnTo>
                      <a:pt x="63" y="92"/>
                    </a:lnTo>
                    <a:lnTo>
                      <a:pt x="63" y="111"/>
                    </a:lnTo>
                    <a:lnTo>
                      <a:pt x="0" y="111"/>
                    </a:lnTo>
                    <a:lnTo>
                      <a:pt x="0" y="0"/>
                    </a:lnTo>
                    <a:lnTo>
                      <a:pt x="62" y="0"/>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6"/>
              <p:cNvSpPr>
                <a:spLocks/>
              </p:cNvSpPr>
              <p:nvPr/>
            </p:nvSpPr>
            <p:spPr bwMode="auto">
              <a:xfrm>
                <a:off x="590550" y="1866900"/>
                <a:ext cx="128588" cy="176213"/>
              </a:xfrm>
              <a:custGeom>
                <a:avLst/>
                <a:gdLst>
                  <a:gd name="T0" fmla="*/ 2 w 81"/>
                  <a:gd name="T1" fmla="*/ 0 h 111"/>
                  <a:gd name="T2" fmla="*/ 26 w 81"/>
                  <a:gd name="T3" fmla="*/ 0 h 111"/>
                  <a:gd name="T4" fmla="*/ 40 w 81"/>
                  <a:gd name="T5" fmla="*/ 36 h 111"/>
                  <a:gd name="T6" fmla="*/ 54 w 81"/>
                  <a:gd name="T7" fmla="*/ 0 h 111"/>
                  <a:gd name="T8" fmla="*/ 79 w 81"/>
                  <a:gd name="T9" fmla="*/ 0 h 111"/>
                  <a:gd name="T10" fmla="*/ 53 w 81"/>
                  <a:gd name="T11" fmla="*/ 55 h 111"/>
                  <a:gd name="T12" fmla="*/ 81 w 81"/>
                  <a:gd name="T13" fmla="*/ 111 h 111"/>
                  <a:gd name="T14" fmla="*/ 55 w 81"/>
                  <a:gd name="T15" fmla="*/ 111 h 111"/>
                  <a:gd name="T16" fmla="*/ 40 w 81"/>
                  <a:gd name="T17" fmla="*/ 73 h 111"/>
                  <a:gd name="T18" fmla="*/ 23 w 81"/>
                  <a:gd name="T19" fmla="*/ 111 h 111"/>
                  <a:gd name="T20" fmla="*/ 0 w 81"/>
                  <a:gd name="T21" fmla="*/ 111 h 111"/>
                  <a:gd name="T22" fmla="*/ 27 w 81"/>
                  <a:gd name="T23" fmla="*/ 55 h 111"/>
                  <a:gd name="T24" fmla="*/ 2 w 81"/>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111">
                    <a:moveTo>
                      <a:pt x="2" y="0"/>
                    </a:moveTo>
                    <a:lnTo>
                      <a:pt x="26" y="0"/>
                    </a:lnTo>
                    <a:lnTo>
                      <a:pt x="40" y="36"/>
                    </a:lnTo>
                    <a:lnTo>
                      <a:pt x="54" y="0"/>
                    </a:lnTo>
                    <a:lnTo>
                      <a:pt x="79" y="0"/>
                    </a:lnTo>
                    <a:lnTo>
                      <a:pt x="53" y="55"/>
                    </a:lnTo>
                    <a:lnTo>
                      <a:pt x="81" y="111"/>
                    </a:lnTo>
                    <a:lnTo>
                      <a:pt x="55" y="111"/>
                    </a:lnTo>
                    <a:lnTo>
                      <a:pt x="40" y="73"/>
                    </a:lnTo>
                    <a:lnTo>
                      <a:pt x="23" y="111"/>
                    </a:lnTo>
                    <a:lnTo>
                      <a:pt x="0" y="111"/>
                    </a:lnTo>
                    <a:lnTo>
                      <a:pt x="27" y="55"/>
                    </a:lnTo>
                    <a:lnTo>
                      <a:pt x="2" y="0"/>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7"/>
              <p:cNvSpPr>
                <a:spLocks/>
              </p:cNvSpPr>
              <p:nvPr/>
            </p:nvSpPr>
            <p:spPr bwMode="auto">
              <a:xfrm>
                <a:off x="728663" y="1863725"/>
                <a:ext cx="115888" cy="182563"/>
              </a:xfrm>
              <a:custGeom>
                <a:avLst/>
                <a:gdLst>
                  <a:gd name="T0" fmla="*/ 45 w 67"/>
                  <a:gd name="T1" fmla="*/ 37 h 106"/>
                  <a:gd name="T2" fmla="*/ 33 w 67"/>
                  <a:gd name="T3" fmla="*/ 15 h 106"/>
                  <a:gd name="T4" fmla="*/ 20 w 67"/>
                  <a:gd name="T5" fmla="*/ 55 h 106"/>
                  <a:gd name="T6" fmla="*/ 33 w 67"/>
                  <a:gd name="T7" fmla="*/ 91 h 106"/>
                  <a:gd name="T8" fmla="*/ 46 w 67"/>
                  <a:gd name="T9" fmla="*/ 65 h 106"/>
                  <a:gd name="T10" fmla="*/ 67 w 67"/>
                  <a:gd name="T11" fmla="*/ 65 h 106"/>
                  <a:gd name="T12" fmla="*/ 34 w 67"/>
                  <a:gd name="T13" fmla="*/ 106 h 106"/>
                  <a:gd name="T14" fmla="*/ 0 w 67"/>
                  <a:gd name="T15" fmla="*/ 53 h 106"/>
                  <a:gd name="T16" fmla="*/ 34 w 67"/>
                  <a:gd name="T17" fmla="*/ 0 h 106"/>
                  <a:gd name="T18" fmla="*/ 66 w 67"/>
                  <a:gd name="T19" fmla="*/ 37 h 106"/>
                  <a:gd name="T20" fmla="*/ 45 w 67"/>
                  <a:gd name="T21" fmla="*/ 3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106">
                    <a:moveTo>
                      <a:pt x="45" y="37"/>
                    </a:moveTo>
                    <a:cubicBezTo>
                      <a:pt x="45" y="22"/>
                      <a:pt x="42" y="15"/>
                      <a:pt x="33" y="15"/>
                    </a:cubicBezTo>
                    <a:cubicBezTo>
                      <a:pt x="23" y="15"/>
                      <a:pt x="20" y="26"/>
                      <a:pt x="20" y="55"/>
                    </a:cubicBezTo>
                    <a:cubicBezTo>
                      <a:pt x="20" y="85"/>
                      <a:pt x="24" y="91"/>
                      <a:pt x="33" y="91"/>
                    </a:cubicBezTo>
                    <a:cubicBezTo>
                      <a:pt x="41" y="91"/>
                      <a:pt x="46" y="87"/>
                      <a:pt x="46" y="65"/>
                    </a:cubicBezTo>
                    <a:cubicBezTo>
                      <a:pt x="67" y="65"/>
                      <a:pt x="67" y="65"/>
                      <a:pt x="67" y="65"/>
                    </a:cubicBezTo>
                    <a:cubicBezTo>
                      <a:pt x="67" y="87"/>
                      <a:pt x="61" y="106"/>
                      <a:pt x="34" y="106"/>
                    </a:cubicBezTo>
                    <a:cubicBezTo>
                      <a:pt x="3" y="106"/>
                      <a:pt x="0" y="84"/>
                      <a:pt x="0" y="53"/>
                    </a:cubicBezTo>
                    <a:cubicBezTo>
                      <a:pt x="0" y="22"/>
                      <a:pt x="3" y="0"/>
                      <a:pt x="34" y="0"/>
                    </a:cubicBezTo>
                    <a:cubicBezTo>
                      <a:pt x="64" y="0"/>
                      <a:pt x="66" y="22"/>
                      <a:pt x="66" y="37"/>
                    </a:cubicBezTo>
                    <a:lnTo>
                      <a:pt x="45" y="37"/>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8"/>
              <p:cNvSpPr>
                <a:spLocks/>
              </p:cNvSpPr>
              <p:nvPr/>
            </p:nvSpPr>
            <p:spPr bwMode="auto">
              <a:xfrm>
                <a:off x="868363" y="1866900"/>
                <a:ext cx="101600" cy="176213"/>
              </a:xfrm>
              <a:custGeom>
                <a:avLst/>
                <a:gdLst>
                  <a:gd name="T0" fmla="*/ 62 w 64"/>
                  <a:gd name="T1" fmla="*/ 0 h 111"/>
                  <a:gd name="T2" fmla="*/ 62 w 64"/>
                  <a:gd name="T3" fmla="*/ 19 h 111"/>
                  <a:gd name="T4" fmla="*/ 23 w 64"/>
                  <a:gd name="T5" fmla="*/ 19 h 111"/>
                  <a:gd name="T6" fmla="*/ 23 w 64"/>
                  <a:gd name="T7" fmla="*/ 45 h 111"/>
                  <a:gd name="T8" fmla="*/ 60 w 64"/>
                  <a:gd name="T9" fmla="*/ 45 h 111"/>
                  <a:gd name="T10" fmla="*/ 60 w 64"/>
                  <a:gd name="T11" fmla="*/ 63 h 111"/>
                  <a:gd name="T12" fmla="*/ 23 w 64"/>
                  <a:gd name="T13" fmla="*/ 63 h 111"/>
                  <a:gd name="T14" fmla="*/ 23 w 64"/>
                  <a:gd name="T15" fmla="*/ 92 h 111"/>
                  <a:gd name="T16" fmla="*/ 64 w 64"/>
                  <a:gd name="T17" fmla="*/ 92 h 111"/>
                  <a:gd name="T18" fmla="*/ 64 w 64"/>
                  <a:gd name="T19" fmla="*/ 111 h 111"/>
                  <a:gd name="T20" fmla="*/ 0 w 64"/>
                  <a:gd name="T21" fmla="*/ 111 h 111"/>
                  <a:gd name="T22" fmla="*/ 0 w 64"/>
                  <a:gd name="T23" fmla="*/ 0 h 111"/>
                  <a:gd name="T24" fmla="*/ 62 w 64"/>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111">
                    <a:moveTo>
                      <a:pt x="62" y="0"/>
                    </a:moveTo>
                    <a:lnTo>
                      <a:pt x="62" y="19"/>
                    </a:lnTo>
                    <a:lnTo>
                      <a:pt x="23" y="19"/>
                    </a:lnTo>
                    <a:lnTo>
                      <a:pt x="23" y="45"/>
                    </a:lnTo>
                    <a:lnTo>
                      <a:pt x="60" y="45"/>
                    </a:lnTo>
                    <a:lnTo>
                      <a:pt x="60" y="63"/>
                    </a:lnTo>
                    <a:lnTo>
                      <a:pt x="23" y="63"/>
                    </a:lnTo>
                    <a:lnTo>
                      <a:pt x="23" y="92"/>
                    </a:lnTo>
                    <a:lnTo>
                      <a:pt x="64" y="92"/>
                    </a:lnTo>
                    <a:lnTo>
                      <a:pt x="64" y="111"/>
                    </a:lnTo>
                    <a:lnTo>
                      <a:pt x="0" y="111"/>
                    </a:lnTo>
                    <a:lnTo>
                      <a:pt x="0" y="0"/>
                    </a:lnTo>
                    <a:lnTo>
                      <a:pt x="62" y="0"/>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9"/>
              <p:cNvSpPr>
                <a:spLocks/>
              </p:cNvSpPr>
              <p:nvPr/>
            </p:nvSpPr>
            <p:spPr bwMode="auto">
              <a:xfrm>
                <a:off x="992188" y="1866900"/>
                <a:ext cx="98425" cy="176213"/>
              </a:xfrm>
              <a:custGeom>
                <a:avLst/>
                <a:gdLst>
                  <a:gd name="T0" fmla="*/ 0 w 62"/>
                  <a:gd name="T1" fmla="*/ 111 h 111"/>
                  <a:gd name="T2" fmla="*/ 0 w 62"/>
                  <a:gd name="T3" fmla="*/ 0 h 111"/>
                  <a:gd name="T4" fmla="*/ 23 w 62"/>
                  <a:gd name="T5" fmla="*/ 0 h 111"/>
                  <a:gd name="T6" fmla="*/ 23 w 62"/>
                  <a:gd name="T7" fmla="*/ 92 h 111"/>
                  <a:gd name="T8" fmla="*/ 62 w 62"/>
                  <a:gd name="T9" fmla="*/ 92 h 111"/>
                  <a:gd name="T10" fmla="*/ 62 w 62"/>
                  <a:gd name="T11" fmla="*/ 111 h 111"/>
                  <a:gd name="T12" fmla="*/ 0 w 62"/>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62" h="111">
                    <a:moveTo>
                      <a:pt x="0" y="111"/>
                    </a:moveTo>
                    <a:lnTo>
                      <a:pt x="0" y="0"/>
                    </a:lnTo>
                    <a:lnTo>
                      <a:pt x="23" y="0"/>
                    </a:lnTo>
                    <a:lnTo>
                      <a:pt x="23" y="92"/>
                    </a:lnTo>
                    <a:lnTo>
                      <a:pt x="62" y="92"/>
                    </a:lnTo>
                    <a:lnTo>
                      <a:pt x="62" y="111"/>
                    </a:lnTo>
                    <a:lnTo>
                      <a:pt x="0" y="111"/>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30"/>
              <p:cNvSpPr>
                <a:spLocks/>
              </p:cNvSpPr>
              <p:nvPr/>
            </p:nvSpPr>
            <p:spPr bwMode="auto">
              <a:xfrm>
                <a:off x="1112838" y="1866900"/>
                <a:ext cx="98425" cy="176213"/>
              </a:xfrm>
              <a:custGeom>
                <a:avLst/>
                <a:gdLst>
                  <a:gd name="T0" fmla="*/ 0 w 62"/>
                  <a:gd name="T1" fmla="*/ 111 h 111"/>
                  <a:gd name="T2" fmla="*/ 0 w 62"/>
                  <a:gd name="T3" fmla="*/ 0 h 111"/>
                  <a:gd name="T4" fmla="*/ 23 w 62"/>
                  <a:gd name="T5" fmla="*/ 0 h 111"/>
                  <a:gd name="T6" fmla="*/ 23 w 62"/>
                  <a:gd name="T7" fmla="*/ 92 h 111"/>
                  <a:gd name="T8" fmla="*/ 62 w 62"/>
                  <a:gd name="T9" fmla="*/ 92 h 111"/>
                  <a:gd name="T10" fmla="*/ 62 w 62"/>
                  <a:gd name="T11" fmla="*/ 111 h 111"/>
                  <a:gd name="T12" fmla="*/ 0 w 62"/>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62" h="111">
                    <a:moveTo>
                      <a:pt x="0" y="111"/>
                    </a:moveTo>
                    <a:lnTo>
                      <a:pt x="0" y="0"/>
                    </a:lnTo>
                    <a:lnTo>
                      <a:pt x="23" y="0"/>
                    </a:lnTo>
                    <a:lnTo>
                      <a:pt x="23" y="92"/>
                    </a:lnTo>
                    <a:lnTo>
                      <a:pt x="62" y="92"/>
                    </a:lnTo>
                    <a:lnTo>
                      <a:pt x="62" y="111"/>
                    </a:lnTo>
                    <a:lnTo>
                      <a:pt x="0" y="111"/>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31"/>
              <p:cNvSpPr>
                <a:spLocks/>
              </p:cNvSpPr>
              <p:nvPr/>
            </p:nvSpPr>
            <p:spPr bwMode="auto">
              <a:xfrm>
                <a:off x="1233488" y="1866900"/>
                <a:ext cx="100013" cy="176213"/>
              </a:xfrm>
              <a:custGeom>
                <a:avLst/>
                <a:gdLst>
                  <a:gd name="T0" fmla="*/ 62 w 63"/>
                  <a:gd name="T1" fmla="*/ 0 h 111"/>
                  <a:gd name="T2" fmla="*/ 62 w 63"/>
                  <a:gd name="T3" fmla="*/ 19 h 111"/>
                  <a:gd name="T4" fmla="*/ 23 w 63"/>
                  <a:gd name="T5" fmla="*/ 19 h 111"/>
                  <a:gd name="T6" fmla="*/ 23 w 63"/>
                  <a:gd name="T7" fmla="*/ 45 h 111"/>
                  <a:gd name="T8" fmla="*/ 60 w 63"/>
                  <a:gd name="T9" fmla="*/ 45 h 111"/>
                  <a:gd name="T10" fmla="*/ 60 w 63"/>
                  <a:gd name="T11" fmla="*/ 63 h 111"/>
                  <a:gd name="T12" fmla="*/ 23 w 63"/>
                  <a:gd name="T13" fmla="*/ 63 h 111"/>
                  <a:gd name="T14" fmla="*/ 23 w 63"/>
                  <a:gd name="T15" fmla="*/ 92 h 111"/>
                  <a:gd name="T16" fmla="*/ 63 w 63"/>
                  <a:gd name="T17" fmla="*/ 92 h 111"/>
                  <a:gd name="T18" fmla="*/ 63 w 63"/>
                  <a:gd name="T19" fmla="*/ 111 h 111"/>
                  <a:gd name="T20" fmla="*/ 0 w 63"/>
                  <a:gd name="T21" fmla="*/ 111 h 111"/>
                  <a:gd name="T22" fmla="*/ 0 w 63"/>
                  <a:gd name="T23" fmla="*/ 0 h 111"/>
                  <a:gd name="T24" fmla="*/ 62 w 63"/>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11">
                    <a:moveTo>
                      <a:pt x="62" y="0"/>
                    </a:moveTo>
                    <a:lnTo>
                      <a:pt x="62" y="19"/>
                    </a:lnTo>
                    <a:lnTo>
                      <a:pt x="23" y="19"/>
                    </a:lnTo>
                    <a:lnTo>
                      <a:pt x="23" y="45"/>
                    </a:lnTo>
                    <a:lnTo>
                      <a:pt x="60" y="45"/>
                    </a:lnTo>
                    <a:lnTo>
                      <a:pt x="60" y="63"/>
                    </a:lnTo>
                    <a:lnTo>
                      <a:pt x="23" y="63"/>
                    </a:lnTo>
                    <a:lnTo>
                      <a:pt x="23" y="92"/>
                    </a:lnTo>
                    <a:lnTo>
                      <a:pt x="63" y="92"/>
                    </a:lnTo>
                    <a:lnTo>
                      <a:pt x="63" y="111"/>
                    </a:lnTo>
                    <a:lnTo>
                      <a:pt x="0" y="111"/>
                    </a:lnTo>
                    <a:lnTo>
                      <a:pt x="0" y="0"/>
                    </a:lnTo>
                    <a:lnTo>
                      <a:pt x="62" y="0"/>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32"/>
              <p:cNvSpPr>
                <a:spLocks/>
              </p:cNvSpPr>
              <p:nvPr/>
            </p:nvSpPr>
            <p:spPr bwMode="auto">
              <a:xfrm>
                <a:off x="1357313" y="1866900"/>
                <a:ext cx="117475" cy="176213"/>
              </a:xfrm>
              <a:custGeom>
                <a:avLst/>
                <a:gdLst>
                  <a:gd name="T0" fmla="*/ 27 w 74"/>
                  <a:gd name="T1" fmla="*/ 0 h 111"/>
                  <a:gd name="T2" fmla="*/ 54 w 74"/>
                  <a:gd name="T3" fmla="*/ 76 h 111"/>
                  <a:gd name="T4" fmla="*/ 54 w 74"/>
                  <a:gd name="T5" fmla="*/ 76 h 111"/>
                  <a:gd name="T6" fmla="*/ 54 w 74"/>
                  <a:gd name="T7" fmla="*/ 0 h 111"/>
                  <a:gd name="T8" fmla="*/ 74 w 74"/>
                  <a:gd name="T9" fmla="*/ 0 h 111"/>
                  <a:gd name="T10" fmla="*/ 74 w 74"/>
                  <a:gd name="T11" fmla="*/ 111 h 111"/>
                  <a:gd name="T12" fmla="*/ 48 w 74"/>
                  <a:gd name="T13" fmla="*/ 111 h 111"/>
                  <a:gd name="T14" fmla="*/ 21 w 74"/>
                  <a:gd name="T15" fmla="*/ 34 h 111"/>
                  <a:gd name="T16" fmla="*/ 21 w 74"/>
                  <a:gd name="T17" fmla="*/ 34 h 111"/>
                  <a:gd name="T18" fmla="*/ 21 w 74"/>
                  <a:gd name="T19" fmla="*/ 111 h 111"/>
                  <a:gd name="T20" fmla="*/ 0 w 74"/>
                  <a:gd name="T21" fmla="*/ 111 h 111"/>
                  <a:gd name="T22" fmla="*/ 0 w 74"/>
                  <a:gd name="T23" fmla="*/ 0 h 111"/>
                  <a:gd name="T24" fmla="*/ 27 w 74"/>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111">
                    <a:moveTo>
                      <a:pt x="27" y="0"/>
                    </a:moveTo>
                    <a:lnTo>
                      <a:pt x="54" y="76"/>
                    </a:lnTo>
                    <a:lnTo>
                      <a:pt x="54" y="76"/>
                    </a:lnTo>
                    <a:lnTo>
                      <a:pt x="54" y="0"/>
                    </a:lnTo>
                    <a:lnTo>
                      <a:pt x="74" y="0"/>
                    </a:lnTo>
                    <a:lnTo>
                      <a:pt x="74" y="111"/>
                    </a:lnTo>
                    <a:lnTo>
                      <a:pt x="48" y="111"/>
                    </a:lnTo>
                    <a:lnTo>
                      <a:pt x="21" y="34"/>
                    </a:lnTo>
                    <a:lnTo>
                      <a:pt x="21" y="34"/>
                    </a:lnTo>
                    <a:lnTo>
                      <a:pt x="21" y="111"/>
                    </a:lnTo>
                    <a:lnTo>
                      <a:pt x="0" y="111"/>
                    </a:lnTo>
                    <a:lnTo>
                      <a:pt x="0" y="0"/>
                    </a:lnTo>
                    <a:lnTo>
                      <a:pt x="27" y="0"/>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33"/>
              <p:cNvSpPr>
                <a:spLocks/>
              </p:cNvSpPr>
              <p:nvPr/>
            </p:nvSpPr>
            <p:spPr bwMode="auto">
              <a:xfrm>
                <a:off x="1501775" y="1863725"/>
                <a:ext cx="114300" cy="182563"/>
              </a:xfrm>
              <a:custGeom>
                <a:avLst/>
                <a:gdLst>
                  <a:gd name="T0" fmla="*/ 46 w 67"/>
                  <a:gd name="T1" fmla="*/ 37 h 106"/>
                  <a:gd name="T2" fmla="*/ 34 w 67"/>
                  <a:gd name="T3" fmla="*/ 15 h 106"/>
                  <a:gd name="T4" fmla="*/ 21 w 67"/>
                  <a:gd name="T5" fmla="*/ 55 h 106"/>
                  <a:gd name="T6" fmla="*/ 34 w 67"/>
                  <a:gd name="T7" fmla="*/ 91 h 106"/>
                  <a:gd name="T8" fmla="*/ 47 w 67"/>
                  <a:gd name="T9" fmla="*/ 65 h 106"/>
                  <a:gd name="T10" fmla="*/ 67 w 67"/>
                  <a:gd name="T11" fmla="*/ 65 h 106"/>
                  <a:gd name="T12" fmla="*/ 35 w 67"/>
                  <a:gd name="T13" fmla="*/ 106 h 106"/>
                  <a:gd name="T14" fmla="*/ 0 w 67"/>
                  <a:gd name="T15" fmla="*/ 53 h 106"/>
                  <a:gd name="T16" fmla="*/ 35 w 67"/>
                  <a:gd name="T17" fmla="*/ 0 h 106"/>
                  <a:gd name="T18" fmla="*/ 66 w 67"/>
                  <a:gd name="T19" fmla="*/ 37 h 106"/>
                  <a:gd name="T20" fmla="*/ 46 w 67"/>
                  <a:gd name="T21" fmla="*/ 3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106">
                    <a:moveTo>
                      <a:pt x="46" y="37"/>
                    </a:moveTo>
                    <a:cubicBezTo>
                      <a:pt x="46" y="22"/>
                      <a:pt x="43" y="15"/>
                      <a:pt x="34" y="15"/>
                    </a:cubicBezTo>
                    <a:cubicBezTo>
                      <a:pt x="23" y="15"/>
                      <a:pt x="21" y="26"/>
                      <a:pt x="21" y="55"/>
                    </a:cubicBezTo>
                    <a:cubicBezTo>
                      <a:pt x="21" y="85"/>
                      <a:pt x="25" y="91"/>
                      <a:pt x="34" y="91"/>
                    </a:cubicBezTo>
                    <a:cubicBezTo>
                      <a:pt x="41" y="91"/>
                      <a:pt x="47" y="87"/>
                      <a:pt x="47" y="65"/>
                    </a:cubicBezTo>
                    <a:cubicBezTo>
                      <a:pt x="67" y="65"/>
                      <a:pt x="67" y="65"/>
                      <a:pt x="67" y="65"/>
                    </a:cubicBezTo>
                    <a:cubicBezTo>
                      <a:pt x="67" y="87"/>
                      <a:pt x="62" y="106"/>
                      <a:pt x="35" y="106"/>
                    </a:cubicBezTo>
                    <a:cubicBezTo>
                      <a:pt x="4" y="106"/>
                      <a:pt x="0" y="84"/>
                      <a:pt x="0" y="53"/>
                    </a:cubicBezTo>
                    <a:cubicBezTo>
                      <a:pt x="0" y="22"/>
                      <a:pt x="4" y="0"/>
                      <a:pt x="35" y="0"/>
                    </a:cubicBezTo>
                    <a:cubicBezTo>
                      <a:pt x="64" y="0"/>
                      <a:pt x="66" y="22"/>
                      <a:pt x="66" y="37"/>
                    </a:cubicBezTo>
                    <a:lnTo>
                      <a:pt x="46" y="37"/>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4"/>
              <p:cNvSpPr>
                <a:spLocks/>
              </p:cNvSpPr>
              <p:nvPr/>
            </p:nvSpPr>
            <p:spPr bwMode="auto">
              <a:xfrm>
                <a:off x="1641475" y="1866900"/>
                <a:ext cx="100013" cy="176213"/>
              </a:xfrm>
              <a:custGeom>
                <a:avLst/>
                <a:gdLst>
                  <a:gd name="T0" fmla="*/ 62 w 63"/>
                  <a:gd name="T1" fmla="*/ 0 h 111"/>
                  <a:gd name="T2" fmla="*/ 62 w 63"/>
                  <a:gd name="T3" fmla="*/ 19 h 111"/>
                  <a:gd name="T4" fmla="*/ 22 w 63"/>
                  <a:gd name="T5" fmla="*/ 19 h 111"/>
                  <a:gd name="T6" fmla="*/ 22 w 63"/>
                  <a:gd name="T7" fmla="*/ 45 h 111"/>
                  <a:gd name="T8" fmla="*/ 60 w 63"/>
                  <a:gd name="T9" fmla="*/ 45 h 111"/>
                  <a:gd name="T10" fmla="*/ 60 w 63"/>
                  <a:gd name="T11" fmla="*/ 63 h 111"/>
                  <a:gd name="T12" fmla="*/ 22 w 63"/>
                  <a:gd name="T13" fmla="*/ 63 h 111"/>
                  <a:gd name="T14" fmla="*/ 22 w 63"/>
                  <a:gd name="T15" fmla="*/ 92 h 111"/>
                  <a:gd name="T16" fmla="*/ 63 w 63"/>
                  <a:gd name="T17" fmla="*/ 92 h 111"/>
                  <a:gd name="T18" fmla="*/ 63 w 63"/>
                  <a:gd name="T19" fmla="*/ 111 h 111"/>
                  <a:gd name="T20" fmla="*/ 0 w 63"/>
                  <a:gd name="T21" fmla="*/ 111 h 111"/>
                  <a:gd name="T22" fmla="*/ 0 w 63"/>
                  <a:gd name="T23" fmla="*/ 0 h 111"/>
                  <a:gd name="T24" fmla="*/ 62 w 63"/>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11">
                    <a:moveTo>
                      <a:pt x="62" y="0"/>
                    </a:moveTo>
                    <a:lnTo>
                      <a:pt x="62" y="19"/>
                    </a:lnTo>
                    <a:lnTo>
                      <a:pt x="22" y="19"/>
                    </a:lnTo>
                    <a:lnTo>
                      <a:pt x="22" y="45"/>
                    </a:lnTo>
                    <a:lnTo>
                      <a:pt x="60" y="45"/>
                    </a:lnTo>
                    <a:lnTo>
                      <a:pt x="60" y="63"/>
                    </a:lnTo>
                    <a:lnTo>
                      <a:pt x="22" y="63"/>
                    </a:lnTo>
                    <a:lnTo>
                      <a:pt x="22" y="92"/>
                    </a:lnTo>
                    <a:lnTo>
                      <a:pt x="63" y="92"/>
                    </a:lnTo>
                    <a:lnTo>
                      <a:pt x="63" y="111"/>
                    </a:lnTo>
                    <a:lnTo>
                      <a:pt x="0" y="111"/>
                    </a:lnTo>
                    <a:lnTo>
                      <a:pt x="0" y="0"/>
                    </a:lnTo>
                    <a:lnTo>
                      <a:pt x="62" y="0"/>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5" name="Text Placeholder 4"/>
          <p:cNvSpPr>
            <a:spLocks noGrp="1"/>
          </p:cNvSpPr>
          <p:nvPr>
            <p:ph type="body" sz="quarter" idx="10" hasCustomPrompt="1"/>
          </p:nvPr>
        </p:nvSpPr>
        <p:spPr>
          <a:xfrm>
            <a:off x="342900" y="4324350"/>
            <a:ext cx="7886700" cy="304800"/>
          </a:xfrm>
        </p:spPr>
        <p:txBody>
          <a:bodyPr tIns="91440"/>
          <a:lstStyle>
            <a:lvl1pPr marL="0" indent="0">
              <a:buNone/>
              <a:defRPr sz="1600" b="1" baseline="0"/>
            </a:lvl1pPr>
            <a:lvl2pPr marL="342992" indent="0">
              <a:buNone/>
              <a:defRPr/>
            </a:lvl2pPr>
            <a:lvl3pPr marL="685983" indent="0">
              <a:buNone/>
              <a:defRPr/>
            </a:lvl3pPr>
            <a:lvl4pPr marL="1028974" indent="0">
              <a:buNone/>
              <a:defRPr/>
            </a:lvl4pPr>
            <a:lvl5pPr marL="1371965" indent="0">
              <a:buNone/>
              <a:defRPr/>
            </a:lvl5pPr>
          </a:lstStyle>
          <a:p>
            <a:pPr lvl="0"/>
            <a:r>
              <a:rPr lang="en-US" dirty="0" smtClean="0"/>
              <a:t>Presenter’s Name Here</a:t>
            </a:r>
            <a:endParaRPr lang="en-US" dirty="0"/>
          </a:p>
        </p:txBody>
      </p:sp>
      <p:sp>
        <p:nvSpPr>
          <p:cNvPr id="7" name="Text Placeholder 6"/>
          <p:cNvSpPr>
            <a:spLocks noGrp="1"/>
          </p:cNvSpPr>
          <p:nvPr>
            <p:ph type="body" sz="quarter" idx="11" hasCustomPrompt="1"/>
          </p:nvPr>
        </p:nvSpPr>
        <p:spPr>
          <a:xfrm>
            <a:off x="342900" y="4629150"/>
            <a:ext cx="7886700" cy="273050"/>
          </a:xfrm>
        </p:spPr>
        <p:txBody>
          <a:bodyPr tIns="91440" anchor="b" anchorCtr="0"/>
          <a:lstStyle>
            <a:lvl1pPr marL="0" indent="0">
              <a:buNone/>
              <a:defRPr sz="1400"/>
            </a:lvl1pPr>
          </a:lstStyle>
          <a:p>
            <a:pPr lvl="0"/>
            <a:r>
              <a:rPr lang="en-US" dirty="0" smtClean="0"/>
              <a:t>Meeting Date Here</a:t>
            </a:r>
            <a:endParaRPr lang="en-US" dirty="0"/>
          </a:p>
        </p:txBody>
      </p:sp>
      <p:sp>
        <p:nvSpPr>
          <p:cNvPr id="64" name="TextBox 63"/>
          <p:cNvSpPr txBox="1"/>
          <p:nvPr userDrawn="1"/>
        </p:nvSpPr>
        <p:spPr>
          <a:xfrm>
            <a:off x="7010400" y="5023000"/>
            <a:ext cx="2133600" cy="120501"/>
          </a:xfrm>
          <a:prstGeom prst="rect">
            <a:avLst/>
          </a:prstGeom>
        </p:spPr>
        <p:txBody>
          <a:bodyPr vert="horz" lIns="68598" tIns="34299" rIns="68598" bIns="34299" rtlCol="0" anchor="ctr">
            <a:noAutofit/>
          </a:bodyPr>
          <a:lstStyle>
            <a:defPPr>
              <a:defRPr lang="en-US"/>
            </a:defPPr>
            <a:lvl1pPr algn="r">
              <a:defRPr sz="1200">
                <a:solidFill>
                  <a:schemeClr val="tx1">
                    <a:tint val="75000"/>
                  </a:schemeClr>
                </a:solidFill>
              </a:defRPr>
            </a:lvl1pPr>
          </a:lstStyle>
          <a:p>
            <a:pPr lvl="0"/>
            <a:r>
              <a:rPr lang="en-US" sz="500" dirty="0" smtClean="0">
                <a:solidFill>
                  <a:schemeClr val="bg2">
                    <a:lumMod val="20000"/>
                    <a:lumOff val="80000"/>
                  </a:schemeClr>
                </a:solidFill>
              </a:rPr>
              <a:t>©2019 </a:t>
            </a:r>
            <a:r>
              <a:rPr lang="en-US" sz="500" dirty="0">
                <a:solidFill>
                  <a:schemeClr val="bg2">
                    <a:lumMod val="20000"/>
                    <a:lumOff val="80000"/>
                  </a:schemeClr>
                </a:solidFill>
              </a:rPr>
              <a:t>MFMER  |  </a:t>
            </a:r>
            <a:r>
              <a:rPr lang="en-US" sz="500" dirty="0" smtClean="0">
                <a:solidFill>
                  <a:schemeClr val="bg2">
                    <a:lumMod val="20000"/>
                    <a:lumOff val="80000"/>
                  </a:schemeClr>
                </a:solidFill>
              </a:rPr>
              <a:t>3868417-</a:t>
            </a:r>
            <a:fld id="{D445C29B-035B-48ED-941F-A66A11A8A322}" type="slidenum">
              <a:rPr lang="en-US" sz="500" smtClean="0">
                <a:solidFill>
                  <a:schemeClr val="bg2">
                    <a:lumMod val="20000"/>
                    <a:lumOff val="80000"/>
                  </a:schemeClr>
                </a:solidFill>
              </a:rPr>
              <a:pPr lvl="0"/>
              <a:t>‹#›</a:t>
            </a:fld>
            <a:endParaRPr lang="en-US" sz="500" dirty="0">
              <a:solidFill>
                <a:schemeClr val="bg2">
                  <a:lumMod val="20000"/>
                  <a:lumOff val="80000"/>
                </a:schemeClr>
              </a:solidFill>
            </a:endParaRPr>
          </a:p>
        </p:txBody>
      </p:sp>
    </p:spTree>
    <p:extLst>
      <p:ext uri="{BB962C8B-B14F-4D97-AF65-F5344CB8AC3E}">
        <p14:creationId xmlns:p14="http://schemas.microsoft.com/office/powerpoint/2010/main" val="31804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Mayo Ending Slide">
    <p:spTree>
      <p:nvGrpSpPr>
        <p:cNvPr id="1" name=""/>
        <p:cNvGrpSpPr/>
        <p:nvPr/>
      </p:nvGrpSpPr>
      <p:grpSpPr>
        <a:xfrm>
          <a:off x="0" y="0"/>
          <a:ext cx="0" cy="0"/>
          <a:chOff x="0" y="0"/>
          <a:chExt cx="0" cy="0"/>
        </a:xfrm>
      </p:grpSpPr>
      <p:grpSp>
        <p:nvGrpSpPr>
          <p:cNvPr id="17" name="Group 30"/>
          <p:cNvGrpSpPr>
            <a:grpSpLocks noChangeAspect="1"/>
          </p:cNvGrpSpPr>
          <p:nvPr userDrawn="1"/>
        </p:nvGrpSpPr>
        <p:grpSpPr bwMode="auto">
          <a:xfrm>
            <a:off x="4170435" y="1384387"/>
            <a:ext cx="803130" cy="877824"/>
            <a:chOff x="3293" y="737"/>
            <a:chExt cx="796" cy="867"/>
          </a:xfrm>
        </p:grpSpPr>
        <p:sp>
          <p:nvSpPr>
            <p:cNvPr id="18" name="Freeform 19"/>
            <p:cNvSpPr>
              <a:spLocks noEditPoints="1"/>
            </p:cNvSpPr>
            <p:nvPr/>
          </p:nvSpPr>
          <p:spPr bwMode="auto">
            <a:xfrm>
              <a:off x="3413" y="1159"/>
              <a:ext cx="556" cy="445"/>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solidFill>
              <a:srgbClr val="0046AD"/>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19" name="Freeform 20"/>
            <p:cNvSpPr>
              <a:spLocks/>
            </p:cNvSpPr>
            <p:nvPr/>
          </p:nvSpPr>
          <p:spPr bwMode="auto">
            <a:xfrm>
              <a:off x="3456" y="939"/>
              <a:ext cx="118" cy="149"/>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20" name="Freeform 21"/>
            <p:cNvSpPr>
              <a:spLocks noEditPoints="1"/>
            </p:cNvSpPr>
            <p:nvPr/>
          </p:nvSpPr>
          <p:spPr bwMode="auto">
            <a:xfrm>
              <a:off x="3588" y="939"/>
              <a:ext cx="65" cy="149"/>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30" name="Freeform 22"/>
            <p:cNvSpPr>
              <a:spLocks/>
            </p:cNvSpPr>
            <p:nvPr/>
          </p:nvSpPr>
          <p:spPr bwMode="auto">
            <a:xfrm>
              <a:off x="3677" y="939"/>
              <a:ext cx="172" cy="152"/>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31" name="Freeform 23"/>
            <p:cNvSpPr>
              <a:spLocks/>
            </p:cNvSpPr>
            <p:nvPr/>
          </p:nvSpPr>
          <p:spPr bwMode="auto">
            <a:xfrm>
              <a:off x="3869" y="939"/>
              <a:ext cx="64" cy="149"/>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33" name="Freeform 24"/>
            <p:cNvSpPr>
              <a:spLocks/>
            </p:cNvSpPr>
            <p:nvPr/>
          </p:nvSpPr>
          <p:spPr bwMode="auto">
            <a:xfrm>
              <a:off x="394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34" name="Freeform 25"/>
            <p:cNvSpPr>
              <a:spLocks/>
            </p:cNvSpPr>
            <p:nvPr/>
          </p:nvSpPr>
          <p:spPr bwMode="auto">
            <a:xfrm>
              <a:off x="329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35" name="Freeform 26"/>
            <p:cNvSpPr>
              <a:spLocks/>
            </p:cNvSpPr>
            <p:nvPr/>
          </p:nvSpPr>
          <p:spPr bwMode="auto">
            <a:xfrm>
              <a:off x="3357" y="740"/>
              <a:ext cx="201" cy="151"/>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36" name="Freeform 27"/>
            <p:cNvSpPr>
              <a:spLocks noEditPoints="1"/>
            </p:cNvSpPr>
            <p:nvPr/>
          </p:nvSpPr>
          <p:spPr bwMode="auto">
            <a:xfrm>
              <a:off x="3566" y="738"/>
              <a:ext cx="166" cy="149"/>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37" name="Freeform 28"/>
            <p:cNvSpPr>
              <a:spLocks/>
            </p:cNvSpPr>
            <p:nvPr/>
          </p:nvSpPr>
          <p:spPr bwMode="auto">
            <a:xfrm>
              <a:off x="3703" y="740"/>
              <a:ext cx="163" cy="147"/>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38" name="Freeform 29"/>
            <p:cNvSpPr>
              <a:spLocks noEditPoints="1"/>
            </p:cNvSpPr>
            <p:nvPr/>
          </p:nvSpPr>
          <p:spPr bwMode="auto">
            <a:xfrm>
              <a:off x="3860" y="737"/>
              <a:ext cx="164" cy="154"/>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grpSp>
      <p:sp>
        <p:nvSpPr>
          <p:cNvPr id="48" name="Title 1"/>
          <p:cNvSpPr>
            <a:spLocks noGrp="1"/>
          </p:cNvSpPr>
          <p:nvPr>
            <p:ph type="title" hasCustomPrompt="1"/>
          </p:nvPr>
        </p:nvSpPr>
        <p:spPr>
          <a:xfrm>
            <a:off x="1890965" y="2474789"/>
            <a:ext cx="5362070" cy="1483518"/>
          </a:xfrm>
        </p:spPr>
        <p:txBody>
          <a:bodyPr anchor="ctr" anchorCtr="0"/>
          <a:lstStyle>
            <a:lvl1pPr algn="ctr">
              <a:defRPr sz="2400" b="1">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51445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Mayo Ending Slide">
    <p:spTree>
      <p:nvGrpSpPr>
        <p:cNvPr id="1" name=""/>
        <p:cNvGrpSpPr/>
        <p:nvPr/>
      </p:nvGrpSpPr>
      <p:grpSpPr>
        <a:xfrm>
          <a:off x="0" y="0"/>
          <a:ext cx="0" cy="0"/>
          <a:chOff x="0" y="0"/>
          <a:chExt cx="0" cy="0"/>
        </a:xfrm>
      </p:grpSpPr>
      <p:grpSp>
        <p:nvGrpSpPr>
          <p:cNvPr id="17" name="Group 30"/>
          <p:cNvGrpSpPr>
            <a:grpSpLocks noChangeAspect="1"/>
          </p:cNvGrpSpPr>
          <p:nvPr userDrawn="1"/>
        </p:nvGrpSpPr>
        <p:grpSpPr bwMode="auto">
          <a:xfrm>
            <a:off x="4170435" y="1071532"/>
            <a:ext cx="803130" cy="877824"/>
            <a:chOff x="3293" y="737"/>
            <a:chExt cx="796" cy="867"/>
          </a:xfrm>
        </p:grpSpPr>
        <p:sp>
          <p:nvSpPr>
            <p:cNvPr id="18" name="Freeform 19"/>
            <p:cNvSpPr>
              <a:spLocks noEditPoints="1"/>
            </p:cNvSpPr>
            <p:nvPr/>
          </p:nvSpPr>
          <p:spPr bwMode="auto">
            <a:xfrm>
              <a:off x="3413" y="1159"/>
              <a:ext cx="556" cy="445"/>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solidFill>
              <a:srgbClr val="0046AD"/>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19" name="Freeform 20"/>
            <p:cNvSpPr>
              <a:spLocks/>
            </p:cNvSpPr>
            <p:nvPr/>
          </p:nvSpPr>
          <p:spPr bwMode="auto">
            <a:xfrm>
              <a:off x="3456" y="939"/>
              <a:ext cx="118" cy="149"/>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20" name="Freeform 21"/>
            <p:cNvSpPr>
              <a:spLocks noEditPoints="1"/>
            </p:cNvSpPr>
            <p:nvPr/>
          </p:nvSpPr>
          <p:spPr bwMode="auto">
            <a:xfrm>
              <a:off x="3588" y="939"/>
              <a:ext cx="65" cy="149"/>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30" name="Freeform 22"/>
            <p:cNvSpPr>
              <a:spLocks/>
            </p:cNvSpPr>
            <p:nvPr/>
          </p:nvSpPr>
          <p:spPr bwMode="auto">
            <a:xfrm>
              <a:off x="3677" y="939"/>
              <a:ext cx="172" cy="152"/>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31" name="Freeform 23"/>
            <p:cNvSpPr>
              <a:spLocks/>
            </p:cNvSpPr>
            <p:nvPr/>
          </p:nvSpPr>
          <p:spPr bwMode="auto">
            <a:xfrm>
              <a:off x="3869" y="939"/>
              <a:ext cx="64" cy="149"/>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33" name="Freeform 24"/>
            <p:cNvSpPr>
              <a:spLocks/>
            </p:cNvSpPr>
            <p:nvPr/>
          </p:nvSpPr>
          <p:spPr bwMode="auto">
            <a:xfrm>
              <a:off x="394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34" name="Freeform 25"/>
            <p:cNvSpPr>
              <a:spLocks/>
            </p:cNvSpPr>
            <p:nvPr/>
          </p:nvSpPr>
          <p:spPr bwMode="auto">
            <a:xfrm>
              <a:off x="329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35" name="Freeform 26"/>
            <p:cNvSpPr>
              <a:spLocks/>
            </p:cNvSpPr>
            <p:nvPr/>
          </p:nvSpPr>
          <p:spPr bwMode="auto">
            <a:xfrm>
              <a:off x="3357" y="740"/>
              <a:ext cx="201" cy="151"/>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36" name="Freeform 27"/>
            <p:cNvSpPr>
              <a:spLocks noEditPoints="1"/>
            </p:cNvSpPr>
            <p:nvPr/>
          </p:nvSpPr>
          <p:spPr bwMode="auto">
            <a:xfrm>
              <a:off x="3566" y="738"/>
              <a:ext cx="166" cy="149"/>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37" name="Freeform 28"/>
            <p:cNvSpPr>
              <a:spLocks/>
            </p:cNvSpPr>
            <p:nvPr/>
          </p:nvSpPr>
          <p:spPr bwMode="auto">
            <a:xfrm>
              <a:off x="3703" y="740"/>
              <a:ext cx="163" cy="147"/>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38" name="Freeform 29"/>
            <p:cNvSpPr>
              <a:spLocks noEditPoints="1"/>
            </p:cNvSpPr>
            <p:nvPr/>
          </p:nvSpPr>
          <p:spPr bwMode="auto">
            <a:xfrm>
              <a:off x="3860" y="737"/>
              <a:ext cx="164" cy="154"/>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grpSp>
      <p:sp>
        <p:nvSpPr>
          <p:cNvPr id="48" name="Title 1"/>
          <p:cNvSpPr>
            <a:spLocks noGrp="1"/>
          </p:cNvSpPr>
          <p:nvPr>
            <p:ph type="title" hasCustomPrompt="1"/>
          </p:nvPr>
        </p:nvSpPr>
        <p:spPr>
          <a:xfrm>
            <a:off x="1890965" y="2474789"/>
            <a:ext cx="5362070" cy="1483518"/>
          </a:xfrm>
        </p:spPr>
        <p:txBody>
          <a:bodyPr anchor="ctr" anchorCtr="0"/>
          <a:lstStyle>
            <a:lvl1pPr algn="ctr">
              <a:defRPr sz="2400" b="1">
                <a:solidFill>
                  <a:schemeClr val="accent1"/>
                </a:solidFill>
              </a:defRPr>
            </a:lvl1pPr>
          </a:lstStyle>
          <a:p>
            <a:r>
              <a:rPr lang="en-US" dirty="0"/>
              <a:t>Click to edit master title style</a:t>
            </a:r>
          </a:p>
        </p:txBody>
      </p:sp>
      <p:sp>
        <p:nvSpPr>
          <p:cNvPr id="2" name="Rectangle 1"/>
          <p:cNvSpPr/>
          <p:nvPr userDrawn="1"/>
        </p:nvSpPr>
        <p:spPr>
          <a:xfrm>
            <a:off x="0" y="4715774"/>
            <a:ext cx="9144000" cy="4277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userDrawn="1"/>
        </p:nvSpPr>
        <p:spPr>
          <a:xfrm>
            <a:off x="7010400" y="5023000"/>
            <a:ext cx="2133600" cy="120501"/>
          </a:xfrm>
          <a:prstGeom prst="rect">
            <a:avLst/>
          </a:prstGeom>
        </p:spPr>
        <p:txBody>
          <a:bodyPr vert="horz" lIns="68598" tIns="34299" rIns="68598" bIns="34299" rtlCol="0" anchor="ctr">
            <a:noAutofit/>
          </a:bodyPr>
          <a:lstStyle>
            <a:defPPr>
              <a:defRPr lang="en-US"/>
            </a:defPPr>
            <a:lvl1pPr algn="r">
              <a:defRPr sz="1200">
                <a:solidFill>
                  <a:schemeClr val="tx1">
                    <a:tint val="75000"/>
                  </a:schemeClr>
                </a:solidFill>
              </a:defRPr>
            </a:lvl1pPr>
          </a:lstStyle>
          <a:p>
            <a:pPr lvl="0"/>
            <a:r>
              <a:rPr lang="en-US" sz="500" dirty="0" smtClean="0">
                <a:solidFill>
                  <a:schemeClr val="bg2">
                    <a:lumMod val="20000"/>
                    <a:lumOff val="80000"/>
                  </a:schemeClr>
                </a:solidFill>
              </a:rPr>
              <a:t>©2019 </a:t>
            </a:r>
            <a:r>
              <a:rPr lang="en-US" sz="500" dirty="0">
                <a:solidFill>
                  <a:schemeClr val="bg2">
                    <a:lumMod val="20000"/>
                    <a:lumOff val="80000"/>
                  </a:schemeClr>
                </a:solidFill>
              </a:rPr>
              <a:t>MFMER  |  </a:t>
            </a:r>
            <a:r>
              <a:rPr lang="en-US" sz="500" dirty="0" smtClean="0">
                <a:solidFill>
                  <a:schemeClr val="bg2">
                    <a:lumMod val="20000"/>
                    <a:lumOff val="80000"/>
                  </a:schemeClr>
                </a:solidFill>
              </a:rPr>
              <a:t>3868417-</a:t>
            </a:r>
            <a:fld id="{D445C29B-035B-48ED-941F-A66A11A8A322}" type="slidenum">
              <a:rPr lang="en-US" sz="500" smtClean="0">
                <a:solidFill>
                  <a:schemeClr val="bg2">
                    <a:lumMod val="20000"/>
                    <a:lumOff val="80000"/>
                  </a:schemeClr>
                </a:solidFill>
              </a:rPr>
              <a:pPr lvl="0"/>
              <a:t>‹#›</a:t>
            </a:fld>
            <a:endParaRPr lang="en-US" sz="500" dirty="0">
              <a:solidFill>
                <a:schemeClr val="bg2">
                  <a:lumMod val="20000"/>
                  <a:lumOff val="80000"/>
                </a:schemeClr>
              </a:solidFill>
            </a:endParaRPr>
          </a:p>
        </p:txBody>
      </p:sp>
    </p:spTree>
    <p:extLst>
      <p:ext uri="{BB962C8B-B14F-4D97-AF65-F5344CB8AC3E}">
        <p14:creationId xmlns:p14="http://schemas.microsoft.com/office/powerpoint/2010/main" val="164873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71" name="Picture 70"/>
          <p:cNvPicPr>
            <a:picLocks noChangeAspect="1"/>
          </p:cNvPicPr>
          <p:nvPr userDrawn="1"/>
        </p:nvPicPr>
        <p:blipFill rotWithShape="1">
          <a:blip r:embed="rId2" cstate="print">
            <a:extLst>
              <a:ext uri="{28A0092B-C50C-407E-A947-70E740481C1C}">
                <a14:useLocalDpi xmlns:a14="http://schemas.microsoft.com/office/drawing/2010/main" val="0"/>
              </a:ext>
            </a:extLst>
          </a:blip>
          <a:srcRect l="6743" t="21753" r="9195" b="7319"/>
          <a:stretch/>
        </p:blipFill>
        <p:spPr>
          <a:xfrm>
            <a:off x="0" y="0"/>
            <a:ext cx="9144000" cy="5143500"/>
          </a:xfrm>
          <a:prstGeom prst="rect">
            <a:avLst/>
          </a:prstGeom>
        </p:spPr>
      </p:pic>
      <p:sp>
        <p:nvSpPr>
          <p:cNvPr id="72" name="Rectangle 71"/>
          <p:cNvSpPr/>
          <p:nvPr userDrawn="1"/>
        </p:nvSpPr>
        <p:spPr>
          <a:xfrm>
            <a:off x="0" y="3105150"/>
            <a:ext cx="9144000" cy="2038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p:cNvGrpSpPr>
            <a:grpSpLocks noChangeAspect="1"/>
          </p:cNvGrpSpPr>
          <p:nvPr userDrawn="1"/>
        </p:nvGrpSpPr>
        <p:grpSpPr>
          <a:xfrm>
            <a:off x="342847" y="335280"/>
            <a:ext cx="626141" cy="681990"/>
            <a:chOff x="658813" y="684213"/>
            <a:chExt cx="1263650" cy="1376362"/>
          </a:xfrm>
          <a:solidFill>
            <a:schemeClr val="tx1"/>
          </a:solidFill>
        </p:grpSpPr>
        <p:sp>
          <p:nvSpPr>
            <p:cNvPr id="35" name="Freeform 12"/>
            <p:cNvSpPr>
              <a:spLocks noEditPoints="1"/>
            </p:cNvSpPr>
            <p:nvPr/>
          </p:nvSpPr>
          <p:spPr bwMode="auto">
            <a:xfrm>
              <a:off x="849313" y="1354138"/>
              <a:ext cx="882650" cy="706437"/>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grpSp>
          <p:nvGrpSpPr>
            <p:cNvPr id="36" name="Group 35"/>
            <p:cNvGrpSpPr/>
            <p:nvPr userDrawn="1"/>
          </p:nvGrpSpPr>
          <p:grpSpPr>
            <a:xfrm>
              <a:off x="658813" y="684213"/>
              <a:ext cx="1263650" cy="561975"/>
              <a:chOff x="658813" y="684213"/>
              <a:chExt cx="1263650" cy="561975"/>
            </a:xfrm>
            <a:grpFill/>
          </p:grpSpPr>
          <p:sp>
            <p:nvSpPr>
              <p:cNvPr id="37" name="Freeform 13"/>
              <p:cNvSpPr>
                <a:spLocks/>
              </p:cNvSpPr>
              <p:nvPr/>
            </p:nvSpPr>
            <p:spPr bwMode="auto">
              <a:xfrm>
                <a:off x="917576" y="1004888"/>
                <a:ext cx="187325" cy="236537"/>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38" name="Freeform 14"/>
              <p:cNvSpPr>
                <a:spLocks noEditPoints="1"/>
              </p:cNvSpPr>
              <p:nvPr/>
            </p:nvSpPr>
            <p:spPr bwMode="auto">
              <a:xfrm>
                <a:off x="1127126" y="1004888"/>
                <a:ext cx="103188" cy="236537"/>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39" name="Freeform 15"/>
              <p:cNvSpPr>
                <a:spLocks/>
              </p:cNvSpPr>
              <p:nvPr/>
            </p:nvSpPr>
            <p:spPr bwMode="auto">
              <a:xfrm>
                <a:off x="1268413" y="1004888"/>
                <a:ext cx="273050" cy="241300"/>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40" name="Freeform 16"/>
              <p:cNvSpPr>
                <a:spLocks/>
              </p:cNvSpPr>
              <p:nvPr/>
            </p:nvSpPr>
            <p:spPr bwMode="auto">
              <a:xfrm>
                <a:off x="1573213" y="1004888"/>
                <a:ext cx="101600" cy="236537"/>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41" name="Freeform 17"/>
              <p:cNvSpPr>
                <a:spLocks/>
              </p:cNvSpPr>
              <p:nvPr/>
            </p:nvSpPr>
            <p:spPr bwMode="auto">
              <a:xfrm>
                <a:off x="1690688" y="998538"/>
                <a:ext cx="231775" cy="2476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42" name="Freeform 18"/>
              <p:cNvSpPr>
                <a:spLocks/>
              </p:cNvSpPr>
              <p:nvPr/>
            </p:nvSpPr>
            <p:spPr bwMode="auto">
              <a:xfrm>
                <a:off x="658813" y="998538"/>
                <a:ext cx="231775" cy="2476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43" name="Freeform 19"/>
              <p:cNvSpPr>
                <a:spLocks/>
              </p:cNvSpPr>
              <p:nvPr/>
            </p:nvSpPr>
            <p:spPr bwMode="auto">
              <a:xfrm>
                <a:off x="760413" y="688975"/>
                <a:ext cx="319088" cy="239712"/>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44" name="Freeform 20"/>
              <p:cNvSpPr>
                <a:spLocks noEditPoints="1"/>
              </p:cNvSpPr>
              <p:nvPr/>
            </p:nvSpPr>
            <p:spPr bwMode="auto">
              <a:xfrm>
                <a:off x="1092201" y="685800"/>
                <a:ext cx="263525" cy="236537"/>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45" name="Freeform 21"/>
              <p:cNvSpPr>
                <a:spLocks/>
              </p:cNvSpPr>
              <p:nvPr/>
            </p:nvSpPr>
            <p:spPr bwMode="auto">
              <a:xfrm>
                <a:off x="1309688" y="688975"/>
                <a:ext cx="258763" cy="233362"/>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46" name="Freeform 22"/>
              <p:cNvSpPr>
                <a:spLocks noEditPoints="1"/>
              </p:cNvSpPr>
              <p:nvPr/>
            </p:nvSpPr>
            <p:spPr bwMode="auto">
              <a:xfrm>
                <a:off x="1558926" y="684213"/>
                <a:ext cx="260350" cy="244475"/>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grpSp>
      </p:grpSp>
      <p:sp>
        <p:nvSpPr>
          <p:cNvPr id="73" name="Title 1"/>
          <p:cNvSpPr>
            <a:spLocks noGrp="1"/>
          </p:cNvSpPr>
          <p:nvPr>
            <p:ph type="ctrTitle" hasCustomPrompt="1"/>
          </p:nvPr>
        </p:nvSpPr>
        <p:spPr>
          <a:xfrm>
            <a:off x="342900" y="3105150"/>
            <a:ext cx="7223072" cy="1019175"/>
          </a:xfrm>
        </p:spPr>
        <p:txBody>
          <a:bodyPr tIns="0" bIns="0"/>
          <a:lstStyle>
            <a:lvl1pPr>
              <a:defRPr>
                <a:solidFill>
                  <a:schemeClr val="bg2"/>
                </a:solidFill>
              </a:defRPr>
            </a:lvl1pPr>
          </a:lstStyle>
          <a:p>
            <a:pPr>
              <a:lnSpc>
                <a:spcPct val="70000"/>
              </a:lnSpc>
            </a:pPr>
            <a:r>
              <a:rPr lang="en-US" sz="3200" b="1" dirty="0" smtClean="0">
                <a:solidFill>
                  <a:srgbClr val="FFFFFF"/>
                </a:solidFill>
                <a:ea typeface="Verdana" panose="020B0604030504040204" pitchFamily="34" charset="0"/>
                <a:cs typeface="Verdana" panose="020B0604030504040204" pitchFamily="34" charset="0"/>
              </a:rPr>
              <a:t>PRESENTATION TITLE HERE</a:t>
            </a:r>
            <a:endParaRPr lang="en-US" sz="3200" b="1" dirty="0"/>
          </a:p>
        </p:txBody>
      </p:sp>
      <p:grpSp>
        <p:nvGrpSpPr>
          <p:cNvPr id="21" name="Group 20"/>
          <p:cNvGrpSpPr/>
          <p:nvPr userDrawn="1"/>
        </p:nvGrpSpPr>
        <p:grpSpPr>
          <a:xfrm>
            <a:off x="357928" y="1411288"/>
            <a:ext cx="1295400" cy="635000"/>
            <a:chOff x="458788" y="1411288"/>
            <a:chExt cx="1295400" cy="635000"/>
          </a:xfrm>
          <a:effectLst>
            <a:outerShdw blurRad="63500" dist="25400" dir="5400000" algn="t" rotWithShape="0">
              <a:prstClr val="black">
                <a:alpha val="40000"/>
              </a:prstClr>
            </a:outerShdw>
          </a:effectLst>
        </p:grpSpPr>
        <p:grpSp>
          <p:nvGrpSpPr>
            <p:cNvPr id="22" name="Group 21"/>
            <p:cNvGrpSpPr/>
            <p:nvPr/>
          </p:nvGrpSpPr>
          <p:grpSpPr>
            <a:xfrm>
              <a:off x="458788" y="1411288"/>
              <a:ext cx="1295400" cy="407987"/>
              <a:chOff x="458788" y="1411288"/>
              <a:chExt cx="1295400" cy="407987"/>
            </a:xfrm>
            <a:solidFill>
              <a:schemeClr val="tx1"/>
            </a:solidFill>
          </p:grpSpPr>
          <p:sp>
            <p:nvSpPr>
              <p:cNvPr id="47" name="Freeform 5"/>
              <p:cNvSpPr>
                <a:spLocks noEditPoints="1"/>
              </p:cNvSpPr>
              <p:nvPr/>
            </p:nvSpPr>
            <p:spPr bwMode="auto">
              <a:xfrm>
                <a:off x="458788" y="1414463"/>
                <a:ext cx="136525" cy="176213"/>
              </a:xfrm>
              <a:custGeom>
                <a:avLst/>
                <a:gdLst>
                  <a:gd name="T0" fmla="*/ 29 w 86"/>
                  <a:gd name="T1" fmla="*/ 0 h 111"/>
                  <a:gd name="T2" fmla="*/ 57 w 86"/>
                  <a:gd name="T3" fmla="*/ 0 h 111"/>
                  <a:gd name="T4" fmla="*/ 86 w 86"/>
                  <a:gd name="T5" fmla="*/ 111 h 111"/>
                  <a:gd name="T6" fmla="*/ 62 w 86"/>
                  <a:gd name="T7" fmla="*/ 111 h 111"/>
                  <a:gd name="T8" fmla="*/ 58 w 86"/>
                  <a:gd name="T9" fmla="*/ 87 h 111"/>
                  <a:gd name="T10" fmla="*/ 28 w 86"/>
                  <a:gd name="T11" fmla="*/ 87 h 111"/>
                  <a:gd name="T12" fmla="*/ 23 w 86"/>
                  <a:gd name="T13" fmla="*/ 111 h 111"/>
                  <a:gd name="T14" fmla="*/ 0 w 86"/>
                  <a:gd name="T15" fmla="*/ 111 h 111"/>
                  <a:gd name="T16" fmla="*/ 29 w 86"/>
                  <a:gd name="T17" fmla="*/ 0 h 111"/>
                  <a:gd name="T18" fmla="*/ 32 w 86"/>
                  <a:gd name="T19" fmla="*/ 69 h 111"/>
                  <a:gd name="T20" fmla="*/ 53 w 86"/>
                  <a:gd name="T21" fmla="*/ 69 h 111"/>
                  <a:gd name="T22" fmla="*/ 42 w 86"/>
                  <a:gd name="T23" fmla="*/ 20 h 111"/>
                  <a:gd name="T24" fmla="*/ 42 w 86"/>
                  <a:gd name="T25" fmla="*/ 20 h 111"/>
                  <a:gd name="T26" fmla="*/ 32 w 86"/>
                  <a:gd name="T27" fmla="*/ 6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111">
                    <a:moveTo>
                      <a:pt x="29" y="0"/>
                    </a:moveTo>
                    <a:lnTo>
                      <a:pt x="57" y="0"/>
                    </a:lnTo>
                    <a:lnTo>
                      <a:pt x="86" y="111"/>
                    </a:lnTo>
                    <a:lnTo>
                      <a:pt x="62" y="111"/>
                    </a:lnTo>
                    <a:lnTo>
                      <a:pt x="58" y="87"/>
                    </a:lnTo>
                    <a:lnTo>
                      <a:pt x="28" y="87"/>
                    </a:lnTo>
                    <a:lnTo>
                      <a:pt x="23" y="111"/>
                    </a:lnTo>
                    <a:lnTo>
                      <a:pt x="0" y="111"/>
                    </a:lnTo>
                    <a:lnTo>
                      <a:pt x="29" y="0"/>
                    </a:lnTo>
                    <a:close/>
                    <a:moveTo>
                      <a:pt x="32" y="69"/>
                    </a:moveTo>
                    <a:lnTo>
                      <a:pt x="53" y="69"/>
                    </a:lnTo>
                    <a:lnTo>
                      <a:pt x="42" y="20"/>
                    </a:lnTo>
                    <a:lnTo>
                      <a:pt x="42" y="20"/>
                    </a:lnTo>
                    <a:lnTo>
                      <a:pt x="32"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6"/>
              <p:cNvSpPr>
                <a:spLocks/>
              </p:cNvSpPr>
              <p:nvPr/>
            </p:nvSpPr>
            <p:spPr bwMode="auto">
              <a:xfrm>
                <a:off x="601663" y="1411288"/>
                <a:ext cx="115888" cy="182563"/>
              </a:xfrm>
              <a:custGeom>
                <a:avLst/>
                <a:gdLst>
                  <a:gd name="T0" fmla="*/ 46 w 67"/>
                  <a:gd name="T1" fmla="*/ 37 h 106"/>
                  <a:gd name="T2" fmla="*/ 34 w 67"/>
                  <a:gd name="T3" fmla="*/ 15 h 106"/>
                  <a:gd name="T4" fmla="*/ 21 w 67"/>
                  <a:gd name="T5" fmla="*/ 55 h 106"/>
                  <a:gd name="T6" fmla="*/ 34 w 67"/>
                  <a:gd name="T7" fmla="*/ 91 h 106"/>
                  <a:gd name="T8" fmla="*/ 47 w 67"/>
                  <a:gd name="T9" fmla="*/ 65 h 106"/>
                  <a:gd name="T10" fmla="*/ 67 w 67"/>
                  <a:gd name="T11" fmla="*/ 65 h 106"/>
                  <a:gd name="T12" fmla="*/ 35 w 67"/>
                  <a:gd name="T13" fmla="*/ 106 h 106"/>
                  <a:gd name="T14" fmla="*/ 0 w 67"/>
                  <a:gd name="T15" fmla="*/ 53 h 106"/>
                  <a:gd name="T16" fmla="*/ 35 w 67"/>
                  <a:gd name="T17" fmla="*/ 0 h 106"/>
                  <a:gd name="T18" fmla="*/ 67 w 67"/>
                  <a:gd name="T19" fmla="*/ 37 h 106"/>
                  <a:gd name="T20" fmla="*/ 46 w 67"/>
                  <a:gd name="T21" fmla="*/ 3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106">
                    <a:moveTo>
                      <a:pt x="46" y="37"/>
                    </a:moveTo>
                    <a:cubicBezTo>
                      <a:pt x="46" y="22"/>
                      <a:pt x="43" y="15"/>
                      <a:pt x="34" y="15"/>
                    </a:cubicBezTo>
                    <a:cubicBezTo>
                      <a:pt x="23" y="15"/>
                      <a:pt x="21" y="26"/>
                      <a:pt x="21" y="55"/>
                    </a:cubicBezTo>
                    <a:cubicBezTo>
                      <a:pt x="21" y="85"/>
                      <a:pt x="25" y="91"/>
                      <a:pt x="34" y="91"/>
                    </a:cubicBezTo>
                    <a:cubicBezTo>
                      <a:pt x="41" y="91"/>
                      <a:pt x="47" y="87"/>
                      <a:pt x="47" y="65"/>
                    </a:cubicBezTo>
                    <a:cubicBezTo>
                      <a:pt x="67" y="65"/>
                      <a:pt x="67" y="65"/>
                      <a:pt x="67" y="65"/>
                    </a:cubicBezTo>
                    <a:cubicBezTo>
                      <a:pt x="67" y="87"/>
                      <a:pt x="62" y="106"/>
                      <a:pt x="35" y="106"/>
                    </a:cubicBezTo>
                    <a:cubicBezTo>
                      <a:pt x="4" y="106"/>
                      <a:pt x="0" y="84"/>
                      <a:pt x="0" y="53"/>
                    </a:cubicBezTo>
                    <a:cubicBezTo>
                      <a:pt x="0" y="22"/>
                      <a:pt x="4" y="0"/>
                      <a:pt x="35" y="0"/>
                    </a:cubicBezTo>
                    <a:cubicBezTo>
                      <a:pt x="64" y="0"/>
                      <a:pt x="67" y="22"/>
                      <a:pt x="67" y="37"/>
                    </a:cubicBezTo>
                    <a:lnTo>
                      <a:pt x="46"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7"/>
              <p:cNvSpPr>
                <a:spLocks noEditPoints="1"/>
              </p:cNvSpPr>
              <p:nvPr/>
            </p:nvSpPr>
            <p:spPr bwMode="auto">
              <a:xfrm>
                <a:off x="725488" y="1414463"/>
                <a:ext cx="136525" cy="176213"/>
              </a:xfrm>
              <a:custGeom>
                <a:avLst/>
                <a:gdLst>
                  <a:gd name="T0" fmla="*/ 30 w 86"/>
                  <a:gd name="T1" fmla="*/ 0 h 111"/>
                  <a:gd name="T2" fmla="*/ 57 w 86"/>
                  <a:gd name="T3" fmla="*/ 0 h 111"/>
                  <a:gd name="T4" fmla="*/ 86 w 86"/>
                  <a:gd name="T5" fmla="*/ 111 h 111"/>
                  <a:gd name="T6" fmla="*/ 63 w 86"/>
                  <a:gd name="T7" fmla="*/ 111 h 111"/>
                  <a:gd name="T8" fmla="*/ 58 w 86"/>
                  <a:gd name="T9" fmla="*/ 87 h 111"/>
                  <a:gd name="T10" fmla="*/ 29 w 86"/>
                  <a:gd name="T11" fmla="*/ 87 h 111"/>
                  <a:gd name="T12" fmla="*/ 24 w 86"/>
                  <a:gd name="T13" fmla="*/ 111 h 111"/>
                  <a:gd name="T14" fmla="*/ 0 w 86"/>
                  <a:gd name="T15" fmla="*/ 111 h 111"/>
                  <a:gd name="T16" fmla="*/ 30 w 86"/>
                  <a:gd name="T17" fmla="*/ 0 h 111"/>
                  <a:gd name="T18" fmla="*/ 33 w 86"/>
                  <a:gd name="T19" fmla="*/ 69 h 111"/>
                  <a:gd name="T20" fmla="*/ 55 w 86"/>
                  <a:gd name="T21" fmla="*/ 69 h 111"/>
                  <a:gd name="T22" fmla="*/ 44 w 86"/>
                  <a:gd name="T23" fmla="*/ 20 h 111"/>
                  <a:gd name="T24" fmla="*/ 44 w 86"/>
                  <a:gd name="T25" fmla="*/ 20 h 111"/>
                  <a:gd name="T26" fmla="*/ 33 w 86"/>
                  <a:gd name="T27" fmla="*/ 6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111">
                    <a:moveTo>
                      <a:pt x="30" y="0"/>
                    </a:moveTo>
                    <a:lnTo>
                      <a:pt x="57" y="0"/>
                    </a:lnTo>
                    <a:lnTo>
                      <a:pt x="86" y="111"/>
                    </a:lnTo>
                    <a:lnTo>
                      <a:pt x="63" y="111"/>
                    </a:lnTo>
                    <a:lnTo>
                      <a:pt x="58" y="87"/>
                    </a:lnTo>
                    <a:lnTo>
                      <a:pt x="29" y="87"/>
                    </a:lnTo>
                    <a:lnTo>
                      <a:pt x="24" y="111"/>
                    </a:lnTo>
                    <a:lnTo>
                      <a:pt x="0" y="111"/>
                    </a:lnTo>
                    <a:lnTo>
                      <a:pt x="30" y="0"/>
                    </a:lnTo>
                    <a:close/>
                    <a:moveTo>
                      <a:pt x="33" y="69"/>
                    </a:moveTo>
                    <a:lnTo>
                      <a:pt x="55" y="69"/>
                    </a:lnTo>
                    <a:lnTo>
                      <a:pt x="44" y="20"/>
                    </a:lnTo>
                    <a:lnTo>
                      <a:pt x="44" y="20"/>
                    </a:lnTo>
                    <a:lnTo>
                      <a:pt x="33"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8"/>
              <p:cNvSpPr>
                <a:spLocks noEditPoints="1"/>
              </p:cNvSpPr>
              <p:nvPr/>
            </p:nvSpPr>
            <p:spPr bwMode="auto">
              <a:xfrm>
                <a:off x="879475" y="1414463"/>
                <a:ext cx="115888" cy="176213"/>
              </a:xfrm>
              <a:custGeom>
                <a:avLst/>
                <a:gdLst>
                  <a:gd name="T0" fmla="*/ 0 w 67"/>
                  <a:gd name="T1" fmla="*/ 0 h 102"/>
                  <a:gd name="T2" fmla="*/ 34 w 67"/>
                  <a:gd name="T3" fmla="*/ 0 h 102"/>
                  <a:gd name="T4" fmla="*/ 67 w 67"/>
                  <a:gd name="T5" fmla="*/ 50 h 102"/>
                  <a:gd name="T6" fmla="*/ 33 w 67"/>
                  <a:gd name="T7" fmla="*/ 102 h 102"/>
                  <a:gd name="T8" fmla="*/ 0 w 67"/>
                  <a:gd name="T9" fmla="*/ 102 h 102"/>
                  <a:gd name="T10" fmla="*/ 0 w 67"/>
                  <a:gd name="T11" fmla="*/ 0 h 102"/>
                  <a:gd name="T12" fmla="*/ 21 w 67"/>
                  <a:gd name="T13" fmla="*/ 87 h 102"/>
                  <a:gd name="T14" fmla="*/ 30 w 67"/>
                  <a:gd name="T15" fmla="*/ 87 h 102"/>
                  <a:gd name="T16" fmla="*/ 47 w 67"/>
                  <a:gd name="T17" fmla="*/ 50 h 102"/>
                  <a:gd name="T18" fmla="*/ 29 w 67"/>
                  <a:gd name="T19" fmla="*/ 15 h 102"/>
                  <a:gd name="T20" fmla="*/ 21 w 67"/>
                  <a:gd name="T21" fmla="*/ 15 h 102"/>
                  <a:gd name="T22" fmla="*/ 21 w 67"/>
                  <a:gd name="T23" fmla="*/ 8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102">
                    <a:moveTo>
                      <a:pt x="0" y="0"/>
                    </a:moveTo>
                    <a:cubicBezTo>
                      <a:pt x="34" y="0"/>
                      <a:pt x="34" y="0"/>
                      <a:pt x="34" y="0"/>
                    </a:cubicBezTo>
                    <a:cubicBezTo>
                      <a:pt x="62" y="0"/>
                      <a:pt x="67" y="20"/>
                      <a:pt x="67" y="50"/>
                    </a:cubicBezTo>
                    <a:cubicBezTo>
                      <a:pt x="67" y="86"/>
                      <a:pt x="60" y="102"/>
                      <a:pt x="33" y="102"/>
                    </a:cubicBezTo>
                    <a:cubicBezTo>
                      <a:pt x="0" y="102"/>
                      <a:pt x="0" y="102"/>
                      <a:pt x="0" y="102"/>
                    </a:cubicBezTo>
                    <a:lnTo>
                      <a:pt x="0" y="0"/>
                    </a:lnTo>
                    <a:close/>
                    <a:moveTo>
                      <a:pt x="21" y="87"/>
                    </a:moveTo>
                    <a:cubicBezTo>
                      <a:pt x="30" y="87"/>
                      <a:pt x="30" y="87"/>
                      <a:pt x="30" y="87"/>
                    </a:cubicBezTo>
                    <a:cubicBezTo>
                      <a:pt x="44" y="87"/>
                      <a:pt x="47" y="78"/>
                      <a:pt x="47" y="50"/>
                    </a:cubicBezTo>
                    <a:cubicBezTo>
                      <a:pt x="47" y="27"/>
                      <a:pt x="45" y="15"/>
                      <a:pt x="29" y="15"/>
                    </a:cubicBezTo>
                    <a:cubicBezTo>
                      <a:pt x="21" y="15"/>
                      <a:pt x="21" y="15"/>
                      <a:pt x="21" y="15"/>
                    </a:cubicBezTo>
                    <a:lnTo>
                      <a:pt x="21"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9"/>
              <p:cNvSpPr>
                <a:spLocks/>
              </p:cNvSpPr>
              <p:nvPr/>
            </p:nvSpPr>
            <p:spPr bwMode="auto">
              <a:xfrm>
                <a:off x="1019175" y="1414463"/>
                <a:ext cx="100013" cy="176213"/>
              </a:xfrm>
              <a:custGeom>
                <a:avLst/>
                <a:gdLst>
                  <a:gd name="T0" fmla="*/ 62 w 63"/>
                  <a:gd name="T1" fmla="*/ 0 h 111"/>
                  <a:gd name="T2" fmla="*/ 62 w 63"/>
                  <a:gd name="T3" fmla="*/ 19 h 111"/>
                  <a:gd name="T4" fmla="*/ 23 w 63"/>
                  <a:gd name="T5" fmla="*/ 19 h 111"/>
                  <a:gd name="T6" fmla="*/ 23 w 63"/>
                  <a:gd name="T7" fmla="*/ 45 h 111"/>
                  <a:gd name="T8" fmla="*/ 59 w 63"/>
                  <a:gd name="T9" fmla="*/ 45 h 111"/>
                  <a:gd name="T10" fmla="*/ 59 w 63"/>
                  <a:gd name="T11" fmla="*/ 63 h 111"/>
                  <a:gd name="T12" fmla="*/ 23 w 63"/>
                  <a:gd name="T13" fmla="*/ 63 h 111"/>
                  <a:gd name="T14" fmla="*/ 23 w 63"/>
                  <a:gd name="T15" fmla="*/ 92 h 111"/>
                  <a:gd name="T16" fmla="*/ 63 w 63"/>
                  <a:gd name="T17" fmla="*/ 92 h 111"/>
                  <a:gd name="T18" fmla="*/ 63 w 63"/>
                  <a:gd name="T19" fmla="*/ 111 h 111"/>
                  <a:gd name="T20" fmla="*/ 0 w 63"/>
                  <a:gd name="T21" fmla="*/ 111 h 111"/>
                  <a:gd name="T22" fmla="*/ 0 w 63"/>
                  <a:gd name="T23" fmla="*/ 0 h 111"/>
                  <a:gd name="T24" fmla="*/ 62 w 63"/>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11">
                    <a:moveTo>
                      <a:pt x="62" y="0"/>
                    </a:moveTo>
                    <a:lnTo>
                      <a:pt x="62" y="19"/>
                    </a:lnTo>
                    <a:lnTo>
                      <a:pt x="23" y="19"/>
                    </a:lnTo>
                    <a:lnTo>
                      <a:pt x="23" y="45"/>
                    </a:lnTo>
                    <a:lnTo>
                      <a:pt x="59" y="45"/>
                    </a:lnTo>
                    <a:lnTo>
                      <a:pt x="59" y="63"/>
                    </a:lnTo>
                    <a:lnTo>
                      <a:pt x="23" y="63"/>
                    </a:lnTo>
                    <a:lnTo>
                      <a:pt x="23" y="92"/>
                    </a:lnTo>
                    <a:lnTo>
                      <a:pt x="63" y="92"/>
                    </a:lnTo>
                    <a:lnTo>
                      <a:pt x="63" y="111"/>
                    </a:lnTo>
                    <a:lnTo>
                      <a:pt x="0" y="111"/>
                    </a:lnTo>
                    <a:lnTo>
                      <a:pt x="0" y="0"/>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10"/>
              <p:cNvSpPr>
                <a:spLocks/>
              </p:cNvSpPr>
              <p:nvPr/>
            </p:nvSpPr>
            <p:spPr bwMode="auto">
              <a:xfrm>
                <a:off x="1138238" y="1414463"/>
                <a:ext cx="155575" cy="176213"/>
              </a:xfrm>
              <a:custGeom>
                <a:avLst/>
                <a:gdLst>
                  <a:gd name="T0" fmla="*/ 0 w 98"/>
                  <a:gd name="T1" fmla="*/ 0 h 111"/>
                  <a:gd name="T2" fmla="*/ 33 w 98"/>
                  <a:gd name="T3" fmla="*/ 0 h 111"/>
                  <a:gd name="T4" fmla="*/ 48 w 98"/>
                  <a:gd name="T5" fmla="*/ 78 h 111"/>
                  <a:gd name="T6" fmla="*/ 50 w 98"/>
                  <a:gd name="T7" fmla="*/ 78 h 111"/>
                  <a:gd name="T8" fmla="*/ 65 w 98"/>
                  <a:gd name="T9" fmla="*/ 0 h 111"/>
                  <a:gd name="T10" fmla="*/ 98 w 98"/>
                  <a:gd name="T11" fmla="*/ 0 h 111"/>
                  <a:gd name="T12" fmla="*/ 98 w 98"/>
                  <a:gd name="T13" fmla="*/ 111 h 111"/>
                  <a:gd name="T14" fmla="*/ 78 w 98"/>
                  <a:gd name="T15" fmla="*/ 111 h 111"/>
                  <a:gd name="T16" fmla="*/ 78 w 98"/>
                  <a:gd name="T17" fmla="*/ 23 h 111"/>
                  <a:gd name="T18" fmla="*/ 78 w 98"/>
                  <a:gd name="T19" fmla="*/ 23 h 111"/>
                  <a:gd name="T20" fmla="*/ 58 w 98"/>
                  <a:gd name="T21" fmla="*/ 111 h 111"/>
                  <a:gd name="T22" fmla="*/ 41 w 98"/>
                  <a:gd name="T23" fmla="*/ 111 h 111"/>
                  <a:gd name="T24" fmla="*/ 20 w 98"/>
                  <a:gd name="T25" fmla="*/ 23 h 111"/>
                  <a:gd name="T26" fmla="*/ 20 w 98"/>
                  <a:gd name="T27" fmla="*/ 23 h 111"/>
                  <a:gd name="T28" fmla="*/ 20 w 98"/>
                  <a:gd name="T29" fmla="*/ 111 h 111"/>
                  <a:gd name="T30" fmla="*/ 0 w 98"/>
                  <a:gd name="T31" fmla="*/ 111 h 111"/>
                  <a:gd name="T32" fmla="*/ 0 w 98"/>
                  <a:gd name="T33"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11">
                    <a:moveTo>
                      <a:pt x="0" y="0"/>
                    </a:moveTo>
                    <a:lnTo>
                      <a:pt x="33" y="0"/>
                    </a:lnTo>
                    <a:lnTo>
                      <a:pt x="48" y="78"/>
                    </a:lnTo>
                    <a:lnTo>
                      <a:pt x="50" y="78"/>
                    </a:lnTo>
                    <a:lnTo>
                      <a:pt x="65" y="0"/>
                    </a:lnTo>
                    <a:lnTo>
                      <a:pt x="98" y="0"/>
                    </a:lnTo>
                    <a:lnTo>
                      <a:pt x="98" y="111"/>
                    </a:lnTo>
                    <a:lnTo>
                      <a:pt x="78" y="111"/>
                    </a:lnTo>
                    <a:lnTo>
                      <a:pt x="78" y="23"/>
                    </a:lnTo>
                    <a:lnTo>
                      <a:pt x="78" y="23"/>
                    </a:lnTo>
                    <a:lnTo>
                      <a:pt x="58" y="111"/>
                    </a:lnTo>
                    <a:lnTo>
                      <a:pt x="41" y="111"/>
                    </a:lnTo>
                    <a:lnTo>
                      <a:pt x="20" y="23"/>
                    </a:lnTo>
                    <a:lnTo>
                      <a:pt x="20" y="23"/>
                    </a:lnTo>
                    <a:lnTo>
                      <a:pt x="20" y="111"/>
                    </a:lnTo>
                    <a:lnTo>
                      <a:pt x="0" y="11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11"/>
              <p:cNvSpPr>
                <a:spLocks/>
              </p:cNvSpPr>
              <p:nvPr/>
            </p:nvSpPr>
            <p:spPr bwMode="auto">
              <a:xfrm>
                <a:off x="1311275" y="1414463"/>
                <a:ext cx="125413" cy="176213"/>
              </a:xfrm>
              <a:custGeom>
                <a:avLst/>
                <a:gdLst>
                  <a:gd name="T0" fmla="*/ 25 w 79"/>
                  <a:gd name="T1" fmla="*/ 0 h 111"/>
                  <a:gd name="T2" fmla="*/ 39 w 79"/>
                  <a:gd name="T3" fmla="*/ 43 h 111"/>
                  <a:gd name="T4" fmla="*/ 39 w 79"/>
                  <a:gd name="T5" fmla="*/ 43 h 111"/>
                  <a:gd name="T6" fmla="*/ 56 w 79"/>
                  <a:gd name="T7" fmla="*/ 0 h 111"/>
                  <a:gd name="T8" fmla="*/ 79 w 79"/>
                  <a:gd name="T9" fmla="*/ 0 h 111"/>
                  <a:gd name="T10" fmla="*/ 50 w 79"/>
                  <a:gd name="T11" fmla="*/ 67 h 111"/>
                  <a:gd name="T12" fmla="*/ 50 w 79"/>
                  <a:gd name="T13" fmla="*/ 111 h 111"/>
                  <a:gd name="T14" fmla="*/ 28 w 79"/>
                  <a:gd name="T15" fmla="*/ 111 h 111"/>
                  <a:gd name="T16" fmla="*/ 28 w 79"/>
                  <a:gd name="T17" fmla="*/ 67 h 111"/>
                  <a:gd name="T18" fmla="*/ 0 w 79"/>
                  <a:gd name="T19" fmla="*/ 0 h 111"/>
                  <a:gd name="T20" fmla="*/ 25 w 79"/>
                  <a:gd name="T2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111">
                    <a:moveTo>
                      <a:pt x="25" y="0"/>
                    </a:moveTo>
                    <a:lnTo>
                      <a:pt x="39" y="43"/>
                    </a:lnTo>
                    <a:lnTo>
                      <a:pt x="39" y="43"/>
                    </a:lnTo>
                    <a:lnTo>
                      <a:pt x="56" y="0"/>
                    </a:lnTo>
                    <a:lnTo>
                      <a:pt x="79" y="0"/>
                    </a:lnTo>
                    <a:lnTo>
                      <a:pt x="50" y="67"/>
                    </a:lnTo>
                    <a:lnTo>
                      <a:pt x="50" y="111"/>
                    </a:lnTo>
                    <a:lnTo>
                      <a:pt x="28" y="111"/>
                    </a:lnTo>
                    <a:lnTo>
                      <a:pt x="28" y="67"/>
                    </a:lnTo>
                    <a:lnTo>
                      <a:pt x="0" y="0"/>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12"/>
              <p:cNvSpPr>
                <a:spLocks noEditPoints="1"/>
              </p:cNvSpPr>
              <p:nvPr/>
            </p:nvSpPr>
            <p:spPr bwMode="auto">
              <a:xfrm>
                <a:off x="1509713" y="1411288"/>
                <a:ext cx="120650" cy="182563"/>
              </a:xfrm>
              <a:custGeom>
                <a:avLst/>
                <a:gdLst>
                  <a:gd name="T0" fmla="*/ 35 w 70"/>
                  <a:gd name="T1" fmla="*/ 0 h 106"/>
                  <a:gd name="T2" fmla="*/ 70 w 70"/>
                  <a:gd name="T3" fmla="*/ 53 h 106"/>
                  <a:gd name="T4" fmla="*/ 35 w 70"/>
                  <a:gd name="T5" fmla="*/ 106 h 106"/>
                  <a:gd name="T6" fmla="*/ 0 w 70"/>
                  <a:gd name="T7" fmla="*/ 53 h 106"/>
                  <a:gd name="T8" fmla="*/ 35 w 70"/>
                  <a:gd name="T9" fmla="*/ 0 h 106"/>
                  <a:gd name="T10" fmla="*/ 35 w 70"/>
                  <a:gd name="T11" fmla="*/ 91 h 106"/>
                  <a:gd name="T12" fmla="*/ 49 w 70"/>
                  <a:gd name="T13" fmla="*/ 53 h 106"/>
                  <a:gd name="T14" fmla="*/ 35 w 70"/>
                  <a:gd name="T15" fmla="*/ 15 h 106"/>
                  <a:gd name="T16" fmla="*/ 21 w 70"/>
                  <a:gd name="T17" fmla="*/ 53 h 106"/>
                  <a:gd name="T18" fmla="*/ 35 w 70"/>
                  <a:gd name="T19" fmla="*/ 9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06">
                    <a:moveTo>
                      <a:pt x="35" y="0"/>
                    </a:moveTo>
                    <a:cubicBezTo>
                      <a:pt x="66" y="0"/>
                      <a:pt x="70" y="22"/>
                      <a:pt x="70" y="53"/>
                    </a:cubicBezTo>
                    <a:cubicBezTo>
                      <a:pt x="70" y="84"/>
                      <a:pt x="66" y="106"/>
                      <a:pt x="35" y="106"/>
                    </a:cubicBezTo>
                    <a:cubicBezTo>
                      <a:pt x="4" y="106"/>
                      <a:pt x="0" y="84"/>
                      <a:pt x="0" y="53"/>
                    </a:cubicBezTo>
                    <a:cubicBezTo>
                      <a:pt x="0" y="22"/>
                      <a:pt x="4" y="0"/>
                      <a:pt x="35" y="0"/>
                    </a:cubicBezTo>
                    <a:close/>
                    <a:moveTo>
                      <a:pt x="35" y="91"/>
                    </a:moveTo>
                    <a:cubicBezTo>
                      <a:pt x="47" y="91"/>
                      <a:pt x="49" y="80"/>
                      <a:pt x="49" y="53"/>
                    </a:cubicBezTo>
                    <a:cubicBezTo>
                      <a:pt x="49" y="26"/>
                      <a:pt x="47" y="15"/>
                      <a:pt x="35" y="15"/>
                    </a:cubicBezTo>
                    <a:cubicBezTo>
                      <a:pt x="23" y="15"/>
                      <a:pt x="21" y="26"/>
                      <a:pt x="21" y="53"/>
                    </a:cubicBezTo>
                    <a:cubicBezTo>
                      <a:pt x="21" y="80"/>
                      <a:pt x="23" y="91"/>
                      <a:pt x="3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13"/>
              <p:cNvSpPr>
                <a:spLocks/>
              </p:cNvSpPr>
              <p:nvPr/>
            </p:nvSpPr>
            <p:spPr bwMode="auto">
              <a:xfrm>
                <a:off x="1651000" y="1414463"/>
                <a:ext cx="98425" cy="176213"/>
              </a:xfrm>
              <a:custGeom>
                <a:avLst/>
                <a:gdLst>
                  <a:gd name="T0" fmla="*/ 0 w 62"/>
                  <a:gd name="T1" fmla="*/ 0 h 111"/>
                  <a:gd name="T2" fmla="*/ 62 w 62"/>
                  <a:gd name="T3" fmla="*/ 0 h 111"/>
                  <a:gd name="T4" fmla="*/ 62 w 62"/>
                  <a:gd name="T5" fmla="*/ 19 h 111"/>
                  <a:gd name="T6" fmla="*/ 23 w 62"/>
                  <a:gd name="T7" fmla="*/ 19 h 111"/>
                  <a:gd name="T8" fmla="*/ 23 w 62"/>
                  <a:gd name="T9" fmla="*/ 45 h 111"/>
                  <a:gd name="T10" fmla="*/ 60 w 62"/>
                  <a:gd name="T11" fmla="*/ 45 h 111"/>
                  <a:gd name="T12" fmla="*/ 60 w 62"/>
                  <a:gd name="T13" fmla="*/ 63 h 111"/>
                  <a:gd name="T14" fmla="*/ 23 w 62"/>
                  <a:gd name="T15" fmla="*/ 63 h 111"/>
                  <a:gd name="T16" fmla="*/ 23 w 62"/>
                  <a:gd name="T17" fmla="*/ 111 h 111"/>
                  <a:gd name="T18" fmla="*/ 0 w 62"/>
                  <a:gd name="T19" fmla="*/ 111 h 111"/>
                  <a:gd name="T20" fmla="*/ 0 w 62"/>
                  <a:gd name="T2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1">
                    <a:moveTo>
                      <a:pt x="0" y="0"/>
                    </a:moveTo>
                    <a:lnTo>
                      <a:pt x="62" y="0"/>
                    </a:lnTo>
                    <a:lnTo>
                      <a:pt x="62" y="19"/>
                    </a:lnTo>
                    <a:lnTo>
                      <a:pt x="23" y="19"/>
                    </a:lnTo>
                    <a:lnTo>
                      <a:pt x="23" y="45"/>
                    </a:lnTo>
                    <a:lnTo>
                      <a:pt x="60" y="45"/>
                    </a:lnTo>
                    <a:lnTo>
                      <a:pt x="60" y="63"/>
                    </a:lnTo>
                    <a:lnTo>
                      <a:pt x="23" y="63"/>
                    </a:lnTo>
                    <a:lnTo>
                      <a:pt x="23" y="111"/>
                    </a:lnTo>
                    <a:lnTo>
                      <a:pt x="0" y="11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4"/>
              <p:cNvSpPr>
                <a:spLocks/>
              </p:cNvSpPr>
              <p:nvPr/>
            </p:nvSpPr>
            <p:spPr bwMode="auto">
              <a:xfrm>
                <a:off x="471488" y="1641475"/>
                <a:ext cx="100013" cy="174625"/>
              </a:xfrm>
              <a:custGeom>
                <a:avLst/>
                <a:gdLst>
                  <a:gd name="T0" fmla="*/ 62 w 63"/>
                  <a:gd name="T1" fmla="*/ 0 h 110"/>
                  <a:gd name="T2" fmla="*/ 62 w 63"/>
                  <a:gd name="T3" fmla="*/ 19 h 110"/>
                  <a:gd name="T4" fmla="*/ 21 w 63"/>
                  <a:gd name="T5" fmla="*/ 19 h 110"/>
                  <a:gd name="T6" fmla="*/ 21 w 63"/>
                  <a:gd name="T7" fmla="*/ 44 h 110"/>
                  <a:gd name="T8" fmla="*/ 58 w 63"/>
                  <a:gd name="T9" fmla="*/ 44 h 110"/>
                  <a:gd name="T10" fmla="*/ 58 w 63"/>
                  <a:gd name="T11" fmla="*/ 62 h 110"/>
                  <a:gd name="T12" fmla="*/ 21 w 63"/>
                  <a:gd name="T13" fmla="*/ 62 h 110"/>
                  <a:gd name="T14" fmla="*/ 21 w 63"/>
                  <a:gd name="T15" fmla="*/ 92 h 110"/>
                  <a:gd name="T16" fmla="*/ 63 w 63"/>
                  <a:gd name="T17" fmla="*/ 92 h 110"/>
                  <a:gd name="T18" fmla="*/ 63 w 63"/>
                  <a:gd name="T19" fmla="*/ 110 h 110"/>
                  <a:gd name="T20" fmla="*/ 0 w 63"/>
                  <a:gd name="T21" fmla="*/ 110 h 110"/>
                  <a:gd name="T22" fmla="*/ 0 w 63"/>
                  <a:gd name="T23" fmla="*/ 0 h 110"/>
                  <a:gd name="T24" fmla="*/ 62 w 63"/>
                  <a:gd name="T25"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10">
                    <a:moveTo>
                      <a:pt x="62" y="0"/>
                    </a:moveTo>
                    <a:lnTo>
                      <a:pt x="62" y="19"/>
                    </a:lnTo>
                    <a:lnTo>
                      <a:pt x="21" y="19"/>
                    </a:lnTo>
                    <a:lnTo>
                      <a:pt x="21" y="44"/>
                    </a:lnTo>
                    <a:lnTo>
                      <a:pt x="58" y="44"/>
                    </a:lnTo>
                    <a:lnTo>
                      <a:pt x="58" y="62"/>
                    </a:lnTo>
                    <a:lnTo>
                      <a:pt x="21" y="62"/>
                    </a:lnTo>
                    <a:lnTo>
                      <a:pt x="21" y="92"/>
                    </a:lnTo>
                    <a:lnTo>
                      <a:pt x="63" y="92"/>
                    </a:lnTo>
                    <a:lnTo>
                      <a:pt x="63" y="110"/>
                    </a:lnTo>
                    <a:lnTo>
                      <a:pt x="0" y="110"/>
                    </a:lnTo>
                    <a:lnTo>
                      <a:pt x="0" y="0"/>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5"/>
              <p:cNvSpPr>
                <a:spLocks noEditPoints="1"/>
              </p:cNvSpPr>
              <p:nvPr/>
            </p:nvSpPr>
            <p:spPr bwMode="auto">
              <a:xfrm>
                <a:off x="582613" y="1641475"/>
                <a:ext cx="117475" cy="174625"/>
              </a:xfrm>
              <a:custGeom>
                <a:avLst/>
                <a:gdLst>
                  <a:gd name="T0" fmla="*/ 0 w 68"/>
                  <a:gd name="T1" fmla="*/ 0 h 101"/>
                  <a:gd name="T2" fmla="*/ 34 w 68"/>
                  <a:gd name="T3" fmla="*/ 0 h 101"/>
                  <a:gd name="T4" fmla="*/ 68 w 68"/>
                  <a:gd name="T5" fmla="*/ 49 h 101"/>
                  <a:gd name="T6" fmla="*/ 33 w 68"/>
                  <a:gd name="T7" fmla="*/ 101 h 101"/>
                  <a:gd name="T8" fmla="*/ 0 w 68"/>
                  <a:gd name="T9" fmla="*/ 101 h 101"/>
                  <a:gd name="T10" fmla="*/ 0 w 68"/>
                  <a:gd name="T11" fmla="*/ 0 h 101"/>
                  <a:gd name="T12" fmla="*/ 21 w 68"/>
                  <a:gd name="T13" fmla="*/ 86 h 101"/>
                  <a:gd name="T14" fmla="*/ 30 w 68"/>
                  <a:gd name="T15" fmla="*/ 86 h 101"/>
                  <a:gd name="T16" fmla="*/ 47 w 68"/>
                  <a:gd name="T17" fmla="*/ 50 h 101"/>
                  <a:gd name="T18" fmla="*/ 29 w 68"/>
                  <a:gd name="T19" fmla="*/ 15 h 101"/>
                  <a:gd name="T20" fmla="*/ 21 w 68"/>
                  <a:gd name="T21" fmla="*/ 15 h 101"/>
                  <a:gd name="T22" fmla="*/ 21 w 68"/>
                  <a:gd name="T23" fmla="*/ 8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01">
                    <a:moveTo>
                      <a:pt x="0" y="0"/>
                    </a:moveTo>
                    <a:cubicBezTo>
                      <a:pt x="34" y="0"/>
                      <a:pt x="34" y="0"/>
                      <a:pt x="34" y="0"/>
                    </a:cubicBezTo>
                    <a:cubicBezTo>
                      <a:pt x="62" y="0"/>
                      <a:pt x="68" y="19"/>
                      <a:pt x="68" y="49"/>
                    </a:cubicBezTo>
                    <a:cubicBezTo>
                      <a:pt x="68" y="85"/>
                      <a:pt x="60" y="101"/>
                      <a:pt x="33" y="101"/>
                    </a:cubicBezTo>
                    <a:cubicBezTo>
                      <a:pt x="0" y="101"/>
                      <a:pt x="0" y="101"/>
                      <a:pt x="0" y="101"/>
                    </a:cubicBezTo>
                    <a:lnTo>
                      <a:pt x="0" y="0"/>
                    </a:lnTo>
                    <a:close/>
                    <a:moveTo>
                      <a:pt x="21" y="86"/>
                    </a:moveTo>
                    <a:cubicBezTo>
                      <a:pt x="30" y="86"/>
                      <a:pt x="30" y="86"/>
                      <a:pt x="30" y="86"/>
                    </a:cubicBezTo>
                    <a:cubicBezTo>
                      <a:pt x="44" y="86"/>
                      <a:pt x="47" y="77"/>
                      <a:pt x="47" y="50"/>
                    </a:cubicBezTo>
                    <a:cubicBezTo>
                      <a:pt x="47" y="27"/>
                      <a:pt x="45" y="15"/>
                      <a:pt x="29" y="15"/>
                    </a:cubicBezTo>
                    <a:cubicBezTo>
                      <a:pt x="21" y="15"/>
                      <a:pt x="21" y="15"/>
                      <a:pt x="21" y="15"/>
                    </a:cubicBezTo>
                    <a:lnTo>
                      <a:pt x="21"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6"/>
              <p:cNvSpPr>
                <a:spLocks/>
              </p:cNvSpPr>
              <p:nvPr/>
            </p:nvSpPr>
            <p:spPr bwMode="auto">
              <a:xfrm>
                <a:off x="714375" y="1641475"/>
                <a:ext cx="111125" cy="177800"/>
              </a:xfrm>
              <a:custGeom>
                <a:avLst/>
                <a:gdLst>
                  <a:gd name="T0" fmla="*/ 20 w 65"/>
                  <a:gd name="T1" fmla="*/ 0 h 103"/>
                  <a:gd name="T2" fmla="*/ 20 w 65"/>
                  <a:gd name="T3" fmla="*/ 71 h 103"/>
                  <a:gd name="T4" fmla="*/ 32 w 65"/>
                  <a:gd name="T5" fmla="*/ 88 h 103"/>
                  <a:gd name="T6" fmla="*/ 44 w 65"/>
                  <a:gd name="T7" fmla="*/ 71 h 103"/>
                  <a:gd name="T8" fmla="*/ 44 w 65"/>
                  <a:gd name="T9" fmla="*/ 0 h 103"/>
                  <a:gd name="T10" fmla="*/ 65 w 65"/>
                  <a:gd name="T11" fmla="*/ 0 h 103"/>
                  <a:gd name="T12" fmla="*/ 65 w 65"/>
                  <a:gd name="T13" fmla="*/ 71 h 103"/>
                  <a:gd name="T14" fmla="*/ 32 w 65"/>
                  <a:gd name="T15" fmla="*/ 103 h 103"/>
                  <a:gd name="T16" fmla="*/ 0 w 65"/>
                  <a:gd name="T17" fmla="*/ 71 h 103"/>
                  <a:gd name="T18" fmla="*/ 0 w 65"/>
                  <a:gd name="T19" fmla="*/ 0 h 103"/>
                  <a:gd name="T20" fmla="*/ 20 w 65"/>
                  <a:gd name="T2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103">
                    <a:moveTo>
                      <a:pt x="20" y="0"/>
                    </a:moveTo>
                    <a:cubicBezTo>
                      <a:pt x="20" y="71"/>
                      <a:pt x="20" y="71"/>
                      <a:pt x="20" y="71"/>
                    </a:cubicBezTo>
                    <a:cubicBezTo>
                      <a:pt x="20" y="81"/>
                      <a:pt x="23" y="88"/>
                      <a:pt x="32" y="88"/>
                    </a:cubicBezTo>
                    <a:cubicBezTo>
                      <a:pt x="42" y="88"/>
                      <a:pt x="44" y="81"/>
                      <a:pt x="44" y="71"/>
                    </a:cubicBezTo>
                    <a:cubicBezTo>
                      <a:pt x="44" y="0"/>
                      <a:pt x="44" y="0"/>
                      <a:pt x="44" y="0"/>
                    </a:cubicBezTo>
                    <a:cubicBezTo>
                      <a:pt x="65" y="0"/>
                      <a:pt x="65" y="0"/>
                      <a:pt x="65" y="0"/>
                    </a:cubicBezTo>
                    <a:cubicBezTo>
                      <a:pt x="65" y="71"/>
                      <a:pt x="65" y="71"/>
                      <a:pt x="65" y="71"/>
                    </a:cubicBezTo>
                    <a:cubicBezTo>
                      <a:pt x="65" y="97"/>
                      <a:pt x="49" y="103"/>
                      <a:pt x="32" y="103"/>
                    </a:cubicBezTo>
                    <a:cubicBezTo>
                      <a:pt x="16" y="103"/>
                      <a:pt x="0" y="98"/>
                      <a:pt x="0" y="71"/>
                    </a:cubicBezTo>
                    <a:cubicBezTo>
                      <a:pt x="0" y="0"/>
                      <a:pt x="0" y="0"/>
                      <a:pt x="0" y="0"/>
                    </a:cubicBez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7"/>
              <p:cNvSpPr>
                <a:spLocks/>
              </p:cNvSpPr>
              <p:nvPr/>
            </p:nvSpPr>
            <p:spPr bwMode="auto">
              <a:xfrm>
                <a:off x="839788" y="1638300"/>
                <a:ext cx="115888" cy="180975"/>
              </a:xfrm>
              <a:custGeom>
                <a:avLst/>
                <a:gdLst>
                  <a:gd name="T0" fmla="*/ 45 w 67"/>
                  <a:gd name="T1" fmla="*/ 36 h 105"/>
                  <a:gd name="T2" fmla="*/ 33 w 67"/>
                  <a:gd name="T3" fmla="*/ 15 h 105"/>
                  <a:gd name="T4" fmla="*/ 20 w 67"/>
                  <a:gd name="T5" fmla="*/ 54 h 105"/>
                  <a:gd name="T6" fmla="*/ 33 w 67"/>
                  <a:gd name="T7" fmla="*/ 90 h 105"/>
                  <a:gd name="T8" fmla="*/ 46 w 67"/>
                  <a:gd name="T9" fmla="*/ 65 h 105"/>
                  <a:gd name="T10" fmla="*/ 67 w 67"/>
                  <a:gd name="T11" fmla="*/ 65 h 105"/>
                  <a:gd name="T12" fmla="*/ 34 w 67"/>
                  <a:gd name="T13" fmla="*/ 105 h 105"/>
                  <a:gd name="T14" fmla="*/ 0 w 67"/>
                  <a:gd name="T15" fmla="*/ 53 h 105"/>
                  <a:gd name="T16" fmla="*/ 34 w 67"/>
                  <a:gd name="T17" fmla="*/ 0 h 105"/>
                  <a:gd name="T18" fmla="*/ 66 w 67"/>
                  <a:gd name="T19" fmla="*/ 36 h 105"/>
                  <a:gd name="T20" fmla="*/ 45 w 67"/>
                  <a:gd name="T21"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105">
                    <a:moveTo>
                      <a:pt x="45" y="36"/>
                    </a:moveTo>
                    <a:cubicBezTo>
                      <a:pt x="45" y="21"/>
                      <a:pt x="42" y="15"/>
                      <a:pt x="33" y="15"/>
                    </a:cubicBezTo>
                    <a:cubicBezTo>
                      <a:pt x="23" y="15"/>
                      <a:pt x="20" y="25"/>
                      <a:pt x="20" y="54"/>
                    </a:cubicBezTo>
                    <a:cubicBezTo>
                      <a:pt x="20" y="85"/>
                      <a:pt x="24" y="90"/>
                      <a:pt x="33" y="90"/>
                    </a:cubicBezTo>
                    <a:cubicBezTo>
                      <a:pt x="41" y="90"/>
                      <a:pt x="46" y="87"/>
                      <a:pt x="46" y="65"/>
                    </a:cubicBezTo>
                    <a:cubicBezTo>
                      <a:pt x="67" y="65"/>
                      <a:pt x="67" y="65"/>
                      <a:pt x="67" y="65"/>
                    </a:cubicBezTo>
                    <a:cubicBezTo>
                      <a:pt x="67" y="87"/>
                      <a:pt x="61" y="105"/>
                      <a:pt x="34" y="105"/>
                    </a:cubicBezTo>
                    <a:cubicBezTo>
                      <a:pt x="4" y="105"/>
                      <a:pt x="0" y="84"/>
                      <a:pt x="0" y="53"/>
                    </a:cubicBezTo>
                    <a:cubicBezTo>
                      <a:pt x="0" y="22"/>
                      <a:pt x="4" y="0"/>
                      <a:pt x="34" y="0"/>
                    </a:cubicBezTo>
                    <a:cubicBezTo>
                      <a:pt x="64" y="0"/>
                      <a:pt x="66" y="21"/>
                      <a:pt x="66" y="36"/>
                    </a:cubicBezTo>
                    <a:lnTo>
                      <a:pt x="45"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8"/>
              <p:cNvSpPr>
                <a:spLocks noEditPoints="1"/>
              </p:cNvSpPr>
              <p:nvPr/>
            </p:nvSpPr>
            <p:spPr bwMode="auto">
              <a:xfrm>
                <a:off x="955675" y="1641475"/>
                <a:ext cx="136525" cy="174625"/>
              </a:xfrm>
              <a:custGeom>
                <a:avLst/>
                <a:gdLst>
                  <a:gd name="T0" fmla="*/ 29 w 86"/>
                  <a:gd name="T1" fmla="*/ 0 h 110"/>
                  <a:gd name="T2" fmla="*/ 57 w 86"/>
                  <a:gd name="T3" fmla="*/ 0 h 110"/>
                  <a:gd name="T4" fmla="*/ 86 w 86"/>
                  <a:gd name="T5" fmla="*/ 110 h 110"/>
                  <a:gd name="T6" fmla="*/ 63 w 86"/>
                  <a:gd name="T7" fmla="*/ 110 h 110"/>
                  <a:gd name="T8" fmla="*/ 58 w 86"/>
                  <a:gd name="T9" fmla="*/ 87 h 110"/>
                  <a:gd name="T10" fmla="*/ 28 w 86"/>
                  <a:gd name="T11" fmla="*/ 87 h 110"/>
                  <a:gd name="T12" fmla="*/ 23 w 86"/>
                  <a:gd name="T13" fmla="*/ 110 h 110"/>
                  <a:gd name="T14" fmla="*/ 0 w 86"/>
                  <a:gd name="T15" fmla="*/ 110 h 110"/>
                  <a:gd name="T16" fmla="*/ 29 w 86"/>
                  <a:gd name="T17" fmla="*/ 0 h 110"/>
                  <a:gd name="T18" fmla="*/ 32 w 86"/>
                  <a:gd name="T19" fmla="*/ 68 h 110"/>
                  <a:gd name="T20" fmla="*/ 54 w 86"/>
                  <a:gd name="T21" fmla="*/ 68 h 110"/>
                  <a:gd name="T22" fmla="*/ 43 w 86"/>
                  <a:gd name="T23" fmla="*/ 19 h 110"/>
                  <a:gd name="T24" fmla="*/ 43 w 86"/>
                  <a:gd name="T25" fmla="*/ 19 h 110"/>
                  <a:gd name="T26" fmla="*/ 32 w 86"/>
                  <a:gd name="T27" fmla="*/ 6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110">
                    <a:moveTo>
                      <a:pt x="29" y="0"/>
                    </a:moveTo>
                    <a:lnTo>
                      <a:pt x="57" y="0"/>
                    </a:lnTo>
                    <a:lnTo>
                      <a:pt x="86" y="110"/>
                    </a:lnTo>
                    <a:lnTo>
                      <a:pt x="63" y="110"/>
                    </a:lnTo>
                    <a:lnTo>
                      <a:pt x="58" y="87"/>
                    </a:lnTo>
                    <a:lnTo>
                      <a:pt x="28" y="87"/>
                    </a:lnTo>
                    <a:lnTo>
                      <a:pt x="23" y="110"/>
                    </a:lnTo>
                    <a:lnTo>
                      <a:pt x="0" y="110"/>
                    </a:lnTo>
                    <a:lnTo>
                      <a:pt x="29" y="0"/>
                    </a:lnTo>
                    <a:close/>
                    <a:moveTo>
                      <a:pt x="32" y="68"/>
                    </a:moveTo>
                    <a:lnTo>
                      <a:pt x="54" y="68"/>
                    </a:lnTo>
                    <a:lnTo>
                      <a:pt x="43" y="19"/>
                    </a:lnTo>
                    <a:lnTo>
                      <a:pt x="43" y="19"/>
                    </a:lnTo>
                    <a:lnTo>
                      <a:pt x="32"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19"/>
              <p:cNvSpPr>
                <a:spLocks/>
              </p:cNvSpPr>
              <p:nvPr/>
            </p:nvSpPr>
            <p:spPr bwMode="auto">
              <a:xfrm>
                <a:off x="1077913" y="1641475"/>
                <a:ext cx="111125" cy="174625"/>
              </a:xfrm>
              <a:custGeom>
                <a:avLst/>
                <a:gdLst>
                  <a:gd name="T0" fmla="*/ 70 w 70"/>
                  <a:gd name="T1" fmla="*/ 0 h 110"/>
                  <a:gd name="T2" fmla="*/ 70 w 70"/>
                  <a:gd name="T3" fmla="*/ 19 h 110"/>
                  <a:gd name="T4" fmla="*/ 46 w 70"/>
                  <a:gd name="T5" fmla="*/ 19 h 110"/>
                  <a:gd name="T6" fmla="*/ 46 w 70"/>
                  <a:gd name="T7" fmla="*/ 110 h 110"/>
                  <a:gd name="T8" fmla="*/ 23 w 70"/>
                  <a:gd name="T9" fmla="*/ 110 h 110"/>
                  <a:gd name="T10" fmla="*/ 23 w 70"/>
                  <a:gd name="T11" fmla="*/ 19 h 110"/>
                  <a:gd name="T12" fmla="*/ 0 w 70"/>
                  <a:gd name="T13" fmla="*/ 19 h 110"/>
                  <a:gd name="T14" fmla="*/ 0 w 70"/>
                  <a:gd name="T15" fmla="*/ 0 h 110"/>
                  <a:gd name="T16" fmla="*/ 70 w 70"/>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110">
                    <a:moveTo>
                      <a:pt x="70" y="0"/>
                    </a:moveTo>
                    <a:lnTo>
                      <a:pt x="70" y="19"/>
                    </a:lnTo>
                    <a:lnTo>
                      <a:pt x="46" y="19"/>
                    </a:lnTo>
                    <a:lnTo>
                      <a:pt x="46" y="110"/>
                    </a:lnTo>
                    <a:lnTo>
                      <a:pt x="23" y="110"/>
                    </a:lnTo>
                    <a:lnTo>
                      <a:pt x="23" y="19"/>
                    </a:lnTo>
                    <a:lnTo>
                      <a:pt x="0" y="19"/>
                    </a:lnTo>
                    <a:lnTo>
                      <a:pt x="0" y="0"/>
                    </a:lnTo>
                    <a:lnTo>
                      <a:pt x="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Rectangle 20"/>
              <p:cNvSpPr>
                <a:spLocks noChangeArrowheads="1"/>
              </p:cNvSpPr>
              <p:nvPr/>
            </p:nvSpPr>
            <p:spPr bwMode="auto">
              <a:xfrm>
                <a:off x="1200150" y="1641475"/>
                <a:ext cx="34925" cy="174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21"/>
              <p:cNvSpPr>
                <a:spLocks noEditPoints="1"/>
              </p:cNvSpPr>
              <p:nvPr/>
            </p:nvSpPr>
            <p:spPr bwMode="auto">
              <a:xfrm>
                <a:off x="1250950" y="1638300"/>
                <a:ext cx="119063" cy="180975"/>
              </a:xfrm>
              <a:custGeom>
                <a:avLst/>
                <a:gdLst>
                  <a:gd name="T0" fmla="*/ 35 w 69"/>
                  <a:gd name="T1" fmla="*/ 0 h 105"/>
                  <a:gd name="T2" fmla="*/ 69 w 69"/>
                  <a:gd name="T3" fmla="*/ 53 h 105"/>
                  <a:gd name="T4" fmla="*/ 35 w 69"/>
                  <a:gd name="T5" fmla="*/ 105 h 105"/>
                  <a:gd name="T6" fmla="*/ 0 w 69"/>
                  <a:gd name="T7" fmla="*/ 53 h 105"/>
                  <a:gd name="T8" fmla="*/ 35 w 69"/>
                  <a:gd name="T9" fmla="*/ 0 h 105"/>
                  <a:gd name="T10" fmla="*/ 35 w 69"/>
                  <a:gd name="T11" fmla="*/ 90 h 105"/>
                  <a:gd name="T12" fmla="*/ 49 w 69"/>
                  <a:gd name="T13" fmla="*/ 53 h 105"/>
                  <a:gd name="T14" fmla="*/ 35 w 69"/>
                  <a:gd name="T15" fmla="*/ 15 h 105"/>
                  <a:gd name="T16" fmla="*/ 20 w 69"/>
                  <a:gd name="T17" fmla="*/ 53 h 105"/>
                  <a:gd name="T18" fmla="*/ 35 w 69"/>
                  <a:gd name="T19" fmla="*/ 9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105">
                    <a:moveTo>
                      <a:pt x="35" y="0"/>
                    </a:moveTo>
                    <a:cubicBezTo>
                      <a:pt x="65" y="0"/>
                      <a:pt x="69" y="22"/>
                      <a:pt x="69" y="53"/>
                    </a:cubicBezTo>
                    <a:cubicBezTo>
                      <a:pt x="69" y="84"/>
                      <a:pt x="65" y="105"/>
                      <a:pt x="35" y="105"/>
                    </a:cubicBezTo>
                    <a:cubicBezTo>
                      <a:pt x="4" y="105"/>
                      <a:pt x="0" y="84"/>
                      <a:pt x="0" y="53"/>
                    </a:cubicBezTo>
                    <a:cubicBezTo>
                      <a:pt x="0" y="22"/>
                      <a:pt x="4" y="0"/>
                      <a:pt x="35" y="0"/>
                    </a:cubicBezTo>
                    <a:close/>
                    <a:moveTo>
                      <a:pt x="35" y="90"/>
                    </a:moveTo>
                    <a:cubicBezTo>
                      <a:pt x="47" y="90"/>
                      <a:pt x="49" y="80"/>
                      <a:pt x="49" y="53"/>
                    </a:cubicBezTo>
                    <a:cubicBezTo>
                      <a:pt x="49" y="25"/>
                      <a:pt x="47" y="15"/>
                      <a:pt x="35" y="15"/>
                    </a:cubicBezTo>
                    <a:cubicBezTo>
                      <a:pt x="22" y="15"/>
                      <a:pt x="20" y="25"/>
                      <a:pt x="20" y="53"/>
                    </a:cubicBezTo>
                    <a:cubicBezTo>
                      <a:pt x="20" y="80"/>
                      <a:pt x="22" y="90"/>
                      <a:pt x="35"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22"/>
              <p:cNvSpPr>
                <a:spLocks/>
              </p:cNvSpPr>
              <p:nvPr/>
            </p:nvSpPr>
            <p:spPr bwMode="auto">
              <a:xfrm>
                <a:off x="1385888" y="1641475"/>
                <a:ext cx="115888" cy="174625"/>
              </a:xfrm>
              <a:custGeom>
                <a:avLst/>
                <a:gdLst>
                  <a:gd name="T0" fmla="*/ 26 w 73"/>
                  <a:gd name="T1" fmla="*/ 0 h 110"/>
                  <a:gd name="T2" fmla="*/ 52 w 73"/>
                  <a:gd name="T3" fmla="*/ 75 h 110"/>
                  <a:gd name="T4" fmla="*/ 53 w 73"/>
                  <a:gd name="T5" fmla="*/ 75 h 110"/>
                  <a:gd name="T6" fmla="*/ 53 w 73"/>
                  <a:gd name="T7" fmla="*/ 0 h 110"/>
                  <a:gd name="T8" fmla="*/ 73 w 73"/>
                  <a:gd name="T9" fmla="*/ 0 h 110"/>
                  <a:gd name="T10" fmla="*/ 73 w 73"/>
                  <a:gd name="T11" fmla="*/ 110 h 110"/>
                  <a:gd name="T12" fmla="*/ 48 w 73"/>
                  <a:gd name="T13" fmla="*/ 110 h 110"/>
                  <a:gd name="T14" fmla="*/ 20 w 73"/>
                  <a:gd name="T15" fmla="*/ 33 h 110"/>
                  <a:gd name="T16" fmla="*/ 20 w 73"/>
                  <a:gd name="T17" fmla="*/ 33 h 110"/>
                  <a:gd name="T18" fmla="*/ 20 w 73"/>
                  <a:gd name="T19" fmla="*/ 110 h 110"/>
                  <a:gd name="T20" fmla="*/ 0 w 73"/>
                  <a:gd name="T21" fmla="*/ 110 h 110"/>
                  <a:gd name="T22" fmla="*/ 0 w 73"/>
                  <a:gd name="T23" fmla="*/ 0 h 110"/>
                  <a:gd name="T24" fmla="*/ 26 w 73"/>
                  <a:gd name="T25"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110">
                    <a:moveTo>
                      <a:pt x="26" y="0"/>
                    </a:moveTo>
                    <a:lnTo>
                      <a:pt x="52" y="75"/>
                    </a:lnTo>
                    <a:lnTo>
                      <a:pt x="53" y="75"/>
                    </a:lnTo>
                    <a:lnTo>
                      <a:pt x="53" y="0"/>
                    </a:lnTo>
                    <a:lnTo>
                      <a:pt x="73" y="0"/>
                    </a:lnTo>
                    <a:lnTo>
                      <a:pt x="73" y="110"/>
                    </a:lnTo>
                    <a:lnTo>
                      <a:pt x="48" y="110"/>
                    </a:lnTo>
                    <a:lnTo>
                      <a:pt x="20" y="33"/>
                    </a:lnTo>
                    <a:lnTo>
                      <a:pt x="20" y="33"/>
                    </a:lnTo>
                    <a:lnTo>
                      <a:pt x="20" y="110"/>
                    </a:lnTo>
                    <a:lnTo>
                      <a:pt x="0" y="110"/>
                    </a:lnTo>
                    <a:lnTo>
                      <a:pt x="0"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23"/>
              <p:cNvSpPr>
                <a:spLocks noEditPoints="1"/>
              </p:cNvSpPr>
              <p:nvPr/>
            </p:nvSpPr>
            <p:spPr bwMode="auto">
              <a:xfrm>
                <a:off x="1509713" y="1641475"/>
                <a:ext cx="138113" cy="174625"/>
              </a:xfrm>
              <a:custGeom>
                <a:avLst/>
                <a:gdLst>
                  <a:gd name="T0" fmla="*/ 29 w 87"/>
                  <a:gd name="T1" fmla="*/ 0 h 110"/>
                  <a:gd name="T2" fmla="*/ 57 w 87"/>
                  <a:gd name="T3" fmla="*/ 0 h 110"/>
                  <a:gd name="T4" fmla="*/ 87 w 87"/>
                  <a:gd name="T5" fmla="*/ 110 h 110"/>
                  <a:gd name="T6" fmla="*/ 63 w 87"/>
                  <a:gd name="T7" fmla="*/ 110 h 110"/>
                  <a:gd name="T8" fmla="*/ 59 w 87"/>
                  <a:gd name="T9" fmla="*/ 87 h 110"/>
                  <a:gd name="T10" fmla="*/ 29 w 87"/>
                  <a:gd name="T11" fmla="*/ 87 h 110"/>
                  <a:gd name="T12" fmla="*/ 24 w 87"/>
                  <a:gd name="T13" fmla="*/ 110 h 110"/>
                  <a:gd name="T14" fmla="*/ 0 w 87"/>
                  <a:gd name="T15" fmla="*/ 110 h 110"/>
                  <a:gd name="T16" fmla="*/ 29 w 87"/>
                  <a:gd name="T17" fmla="*/ 0 h 110"/>
                  <a:gd name="T18" fmla="*/ 32 w 87"/>
                  <a:gd name="T19" fmla="*/ 68 h 110"/>
                  <a:gd name="T20" fmla="*/ 54 w 87"/>
                  <a:gd name="T21" fmla="*/ 68 h 110"/>
                  <a:gd name="T22" fmla="*/ 43 w 87"/>
                  <a:gd name="T23" fmla="*/ 19 h 110"/>
                  <a:gd name="T24" fmla="*/ 43 w 87"/>
                  <a:gd name="T25" fmla="*/ 19 h 110"/>
                  <a:gd name="T26" fmla="*/ 32 w 87"/>
                  <a:gd name="T27" fmla="*/ 6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10">
                    <a:moveTo>
                      <a:pt x="29" y="0"/>
                    </a:moveTo>
                    <a:lnTo>
                      <a:pt x="57" y="0"/>
                    </a:lnTo>
                    <a:lnTo>
                      <a:pt x="87" y="110"/>
                    </a:lnTo>
                    <a:lnTo>
                      <a:pt x="63" y="110"/>
                    </a:lnTo>
                    <a:lnTo>
                      <a:pt x="59" y="87"/>
                    </a:lnTo>
                    <a:lnTo>
                      <a:pt x="29" y="87"/>
                    </a:lnTo>
                    <a:lnTo>
                      <a:pt x="24" y="110"/>
                    </a:lnTo>
                    <a:lnTo>
                      <a:pt x="0" y="110"/>
                    </a:lnTo>
                    <a:lnTo>
                      <a:pt x="29" y="0"/>
                    </a:lnTo>
                    <a:close/>
                    <a:moveTo>
                      <a:pt x="32" y="68"/>
                    </a:moveTo>
                    <a:lnTo>
                      <a:pt x="54" y="68"/>
                    </a:lnTo>
                    <a:lnTo>
                      <a:pt x="43" y="19"/>
                    </a:lnTo>
                    <a:lnTo>
                      <a:pt x="43" y="19"/>
                    </a:lnTo>
                    <a:lnTo>
                      <a:pt x="32"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24"/>
              <p:cNvSpPr>
                <a:spLocks/>
              </p:cNvSpPr>
              <p:nvPr/>
            </p:nvSpPr>
            <p:spPr bwMode="auto">
              <a:xfrm>
                <a:off x="1655763" y="1641475"/>
                <a:ext cx="98425" cy="174625"/>
              </a:xfrm>
              <a:custGeom>
                <a:avLst/>
                <a:gdLst>
                  <a:gd name="T0" fmla="*/ 0 w 62"/>
                  <a:gd name="T1" fmla="*/ 110 h 110"/>
                  <a:gd name="T2" fmla="*/ 0 w 62"/>
                  <a:gd name="T3" fmla="*/ 0 h 110"/>
                  <a:gd name="T4" fmla="*/ 23 w 62"/>
                  <a:gd name="T5" fmla="*/ 0 h 110"/>
                  <a:gd name="T6" fmla="*/ 23 w 62"/>
                  <a:gd name="T7" fmla="*/ 92 h 110"/>
                  <a:gd name="T8" fmla="*/ 62 w 62"/>
                  <a:gd name="T9" fmla="*/ 92 h 110"/>
                  <a:gd name="T10" fmla="*/ 62 w 62"/>
                  <a:gd name="T11" fmla="*/ 110 h 110"/>
                  <a:gd name="T12" fmla="*/ 0 w 62"/>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62" h="110">
                    <a:moveTo>
                      <a:pt x="0" y="110"/>
                    </a:moveTo>
                    <a:lnTo>
                      <a:pt x="0" y="0"/>
                    </a:lnTo>
                    <a:lnTo>
                      <a:pt x="23" y="0"/>
                    </a:lnTo>
                    <a:lnTo>
                      <a:pt x="23" y="92"/>
                    </a:lnTo>
                    <a:lnTo>
                      <a:pt x="62" y="92"/>
                    </a:lnTo>
                    <a:lnTo>
                      <a:pt x="62" y="110"/>
                    </a:lnTo>
                    <a:lnTo>
                      <a:pt x="0"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3" name="Group 22"/>
            <p:cNvGrpSpPr/>
            <p:nvPr/>
          </p:nvGrpSpPr>
          <p:grpSpPr>
            <a:xfrm>
              <a:off x="471488" y="1863725"/>
              <a:ext cx="1270000" cy="182563"/>
              <a:chOff x="471488" y="1863725"/>
              <a:chExt cx="1270000" cy="182563"/>
            </a:xfrm>
          </p:grpSpPr>
          <p:sp>
            <p:nvSpPr>
              <p:cNvPr id="24" name="Freeform 25"/>
              <p:cNvSpPr>
                <a:spLocks/>
              </p:cNvSpPr>
              <p:nvPr/>
            </p:nvSpPr>
            <p:spPr bwMode="auto">
              <a:xfrm>
                <a:off x="471488" y="1866900"/>
                <a:ext cx="100013" cy="176213"/>
              </a:xfrm>
              <a:custGeom>
                <a:avLst/>
                <a:gdLst>
                  <a:gd name="T0" fmla="*/ 62 w 63"/>
                  <a:gd name="T1" fmla="*/ 0 h 111"/>
                  <a:gd name="T2" fmla="*/ 62 w 63"/>
                  <a:gd name="T3" fmla="*/ 19 h 111"/>
                  <a:gd name="T4" fmla="*/ 21 w 63"/>
                  <a:gd name="T5" fmla="*/ 19 h 111"/>
                  <a:gd name="T6" fmla="*/ 21 w 63"/>
                  <a:gd name="T7" fmla="*/ 45 h 111"/>
                  <a:gd name="T8" fmla="*/ 58 w 63"/>
                  <a:gd name="T9" fmla="*/ 45 h 111"/>
                  <a:gd name="T10" fmla="*/ 58 w 63"/>
                  <a:gd name="T11" fmla="*/ 63 h 111"/>
                  <a:gd name="T12" fmla="*/ 21 w 63"/>
                  <a:gd name="T13" fmla="*/ 63 h 111"/>
                  <a:gd name="T14" fmla="*/ 21 w 63"/>
                  <a:gd name="T15" fmla="*/ 92 h 111"/>
                  <a:gd name="T16" fmla="*/ 63 w 63"/>
                  <a:gd name="T17" fmla="*/ 92 h 111"/>
                  <a:gd name="T18" fmla="*/ 63 w 63"/>
                  <a:gd name="T19" fmla="*/ 111 h 111"/>
                  <a:gd name="T20" fmla="*/ 0 w 63"/>
                  <a:gd name="T21" fmla="*/ 111 h 111"/>
                  <a:gd name="T22" fmla="*/ 0 w 63"/>
                  <a:gd name="T23" fmla="*/ 0 h 111"/>
                  <a:gd name="T24" fmla="*/ 62 w 63"/>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11">
                    <a:moveTo>
                      <a:pt x="62" y="0"/>
                    </a:moveTo>
                    <a:lnTo>
                      <a:pt x="62" y="19"/>
                    </a:lnTo>
                    <a:lnTo>
                      <a:pt x="21" y="19"/>
                    </a:lnTo>
                    <a:lnTo>
                      <a:pt x="21" y="45"/>
                    </a:lnTo>
                    <a:lnTo>
                      <a:pt x="58" y="45"/>
                    </a:lnTo>
                    <a:lnTo>
                      <a:pt x="58" y="63"/>
                    </a:lnTo>
                    <a:lnTo>
                      <a:pt x="21" y="63"/>
                    </a:lnTo>
                    <a:lnTo>
                      <a:pt x="21" y="92"/>
                    </a:lnTo>
                    <a:lnTo>
                      <a:pt x="63" y="92"/>
                    </a:lnTo>
                    <a:lnTo>
                      <a:pt x="63" y="111"/>
                    </a:lnTo>
                    <a:lnTo>
                      <a:pt x="0" y="111"/>
                    </a:lnTo>
                    <a:lnTo>
                      <a:pt x="0" y="0"/>
                    </a:lnTo>
                    <a:lnTo>
                      <a:pt x="62" y="0"/>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6"/>
              <p:cNvSpPr>
                <a:spLocks/>
              </p:cNvSpPr>
              <p:nvPr/>
            </p:nvSpPr>
            <p:spPr bwMode="auto">
              <a:xfrm>
                <a:off x="590550" y="1866900"/>
                <a:ext cx="128588" cy="176213"/>
              </a:xfrm>
              <a:custGeom>
                <a:avLst/>
                <a:gdLst>
                  <a:gd name="T0" fmla="*/ 2 w 81"/>
                  <a:gd name="T1" fmla="*/ 0 h 111"/>
                  <a:gd name="T2" fmla="*/ 26 w 81"/>
                  <a:gd name="T3" fmla="*/ 0 h 111"/>
                  <a:gd name="T4" fmla="*/ 40 w 81"/>
                  <a:gd name="T5" fmla="*/ 36 h 111"/>
                  <a:gd name="T6" fmla="*/ 54 w 81"/>
                  <a:gd name="T7" fmla="*/ 0 h 111"/>
                  <a:gd name="T8" fmla="*/ 79 w 81"/>
                  <a:gd name="T9" fmla="*/ 0 h 111"/>
                  <a:gd name="T10" fmla="*/ 53 w 81"/>
                  <a:gd name="T11" fmla="*/ 55 h 111"/>
                  <a:gd name="T12" fmla="*/ 81 w 81"/>
                  <a:gd name="T13" fmla="*/ 111 h 111"/>
                  <a:gd name="T14" fmla="*/ 55 w 81"/>
                  <a:gd name="T15" fmla="*/ 111 h 111"/>
                  <a:gd name="T16" fmla="*/ 40 w 81"/>
                  <a:gd name="T17" fmla="*/ 73 h 111"/>
                  <a:gd name="T18" fmla="*/ 23 w 81"/>
                  <a:gd name="T19" fmla="*/ 111 h 111"/>
                  <a:gd name="T20" fmla="*/ 0 w 81"/>
                  <a:gd name="T21" fmla="*/ 111 h 111"/>
                  <a:gd name="T22" fmla="*/ 27 w 81"/>
                  <a:gd name="T23" fmla="*/ 55 h 111"/>
                  <a:gd name="T24" fmla="*/ 2 w 81"/>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111">
                    <a:moveTo>
                      <a:pt x="2" y="0"/>
                    </a:moveTo>
                    <a:lnTo>
                      <a:pt x="26" y="0"/>
                    </a:lnTo>
                    <a:lnTo>
                      <a:pt x="40" y="36"/>
                    </a:lnTo>
                    <a:lnTo>
                      <a:pt x="54" y="0"/>
                    </a:lnTo>
                    <a:lnTo>
                      <a:pt x="79" y="0"/>
                    </a:lnTo>
                    <a:lnTo>
                      <a:pt x="53" y="55"/>
                    </a:lnTo>
                    <a:lnTo>
                      <a:pt x="81" y="111"/>
                    </a:lnTo>
                    <a:lnTo>
                      <a:pt x="55" y="111"/>
                    </a:lnTo>
                    <a:lnTo>
                      <a:pt x="40" y="73"/>
                    </a:lnTo>
                    <a:lnTo>
                      <a:pt x="23" y="111"/>
                    </a:lnTo>
                    <a:lnTo>
                      <a:pt x="0" y="111"/>
                    </a:lnTo>
                    <a:lnTo>
                      <a:pt x="27" y="55"/>
                    </a:lnTo>
                    <a:lnTo>
                      <a:pt x="2" y="0"/>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7"/>
              <p:cNvSpPr>
                <a:spLocks/>
              </p:cNvSpPr>
              <p:nvPr/>
            </p:nvSpPr>
            <p:spPr bwMode="auto">
              <a:xfrm>
                <a:off x="728663" y="1863725"/>
                <a:ext cx="115888" cy="182563"/>
              </a:xfrm>
              <a:custGeom>
                <a:avLst/>
                <a:gdLst>
                  <a:gd name="T0" fmla="*/ 45 w 67"/>
                  <a:gd name="T1" fmla="*/ 37 h 106"/>
                  <a:gd name="T2" fmla="*/ 33 w 67"/>
                  <a:gd name="T3" fmla="*/ 15 h 106"/>
                  <a:gd name="T4" fmla="*/ 20 w 67"/>
                  <a:gd name="T5" fmla="*/ 55 h 106"/>
                  <a:gd name="T6" fmla="*/ 33 w 67"/>
                  <a:gd name="T7" fmla="*/ 91 h 106"/>
                  <a:gd name="T8" fmla="*/ 46 w 67"/>
                  <a:gd name="T9" fmla="*/ 65 h 106"/>
                  <a:gd name="T10" fmla="*/ 67 w 67"/>
                  <a:gd name="T11" fmla="*/ 65 h 106"/>
                  <a:gd name="T12" fmla="*/ 34 w 67"/>
                  <a:gd name="T13" fmla="*/ 106 h 106"/>
                  <a:gd name="T14" fmla="*/ 0 w 67"/>
                  <a:gd name="T15" fmla="*/ 53 h 106"/>
                  <a:gd name="T16" fmla="*/ 34 w 67"/>
                  <a:gd name="T17" fmla="*/ 0 h 106"/>
                  <a:gd name="T18" fmla="*/ 66 w 67"/>
                  <a:gd name="T19" fmla="*/ 37 h 106"/>
                  <a:gd name="T20" fmla="*/ 45 w 67"/>
                  <a:gd name="T21" fmla="*/ 3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106">
                    <a:moveTo>
                      <a:pt x="45" y="37"/>
                    </a:moveTo>
                    <a:cubicBezTo>
                      <a:pt x="45" y="22"/>
                      <a:pt x="42" y="15"/>
                      <a:pt x="33" y="15"/>
                    </a:cubicBezTo>
                    <a:cubicBezTo>
                      <a:pt x="23" y="15"/>
                      <a:pt x="20" y="26"/>
                      <a:pt x="20" y="55"/>
                    </a:cubicBezTo>
                    <a:cubicBezTo>
                      <a:pt x="20" y="85"/>
                      <a:pt x="24" y="91"/>
                      <a:pt x="33" y="91"/>
                    </a:cubicBezTo>
                    <a:cubicBezTo>
                      <a:pt x="41" y="91"/>
                      <a:pt x="46" y="87"/>
                      <a:pt x="46" y="65"/>
                    </a:cubicBezTo>
                    <a:cubicBezTo>
                      <a:pt x="67" y="65"/>
                      <a:pt x="67" y="65"/>
                      <a:pt x="67" y="65"/>
                    </a:cubicBezTo>
                    <a:cubicBezTo>
                      <a:pt x="67" y="87"/>
                      <a:pt x="61" y="106"/>
                      <a:pt x="34" y="106"/>
                    </a:cubicBezTo>
                    <a:cubicBezTo>
                      <a:pt x="3" y="106"/>
                      <a:pt x="0" y="84"/>
                      <a:pt x="0" y="53"/>
                    </a:cubicBezTo>
                    <a:cubicBezTo>
                      <a:pt x="0" y="22"/>
                      <a:pt x="3" y="0"/>
                      <a:pt x="34" y="0"/>
                    </a:cubicBezTo>
                    <a:cubicBezTo>
                      <a:pt x="64" y="0"/>
                      <a:pt x="66" y="22"/>
                      <a:pt x="66" y="37"/>
                    </a:cubicBezTo>
                    <a:lnTo>
                      <a:pt x="45" y="37"/>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8"/>
              <p:cNvSpPr>
                <a:spLocks/>
              </p:cNvSpPr>
              <p:nvPr/>
            </p:nvSpPr>
            <p:spPr bwMode="auto">
              <a:xfrm>
                <a:off x="868363" y="1866900"/>
                <a:ext cx="101600" cy="176213"/>
              </a:xfrm>
              <a:custGeom>
                <a:avLst/>
                <a:gdLst>
                  <a:gd name="T0" fmla="*/ 62 w 64"/>
                  <a:gd name="T1" fmla="*/ 0 h 111"/>
                  <a:gd name="T2" fmla="*/ 62 w 64"/>
                  <a:gd name="T3" fmla="*/ 19 h 111"/>
                  <a:gd name="T4" fmla="*/ 23 w 64"/>
                  <a:gd name="T5" fmla="*/ 19 h 111"/>
                  <a:gd name="T6" fmla="*/ 23 w 64"/>
                  <a:gd name="T7" fmla="*/ 45 h 111"/>
                  <a:gd name="T8" fmla="*/ 60 w 64"/>
                  <a:gd name="T9" fmla="*/ 45 h 111"/>
                  <a:gd name="T10" fmla="*/ 60 w 64"/>
                  <a:gd name="T11" fmla="*/ 63 h 111"/>
                  <a:gd name="T12" fmla="*/ 23 w 64"/>
                  <a:gd name="T13" fmla="*/ 63 h 111"/>
                  <a:gd name="T14" fmla="*/ 23 w 64"/>
                  <a:gd name="T15" fmla="*/ 92 h 111"/>
                  <a:gd name="T16" fmla="*/ 64 w 64"/>
                  <a:gd name="T17" fmla="*/ 92 h 111"/>
                  <a:gd name="T18" fmla="*/ 64 w 64"/>
                  <a:gd name="T19" fmla="*/ 111 h 111"/>
                  <a:gd name="T20" fmla="*/ 0 w 64"/>
                  <a:gd name="T21" fmla="*/ 111 h 111"/>
                  <a:gd name="T22" fmla="*/ 0 w 64"/>
                  <a:gd name="T23" fmla="*/ 0 h 111"/>
                  <a:gd name="T24" fmla="*/ 62 w 64"/>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111">
                    <a:moveTo>
                      <a:pt x="62" y="0"/>
                    </a:moveTo>
                    <a:lnTo>
                      <a:pt x="62" y="19"/>
                    </a:lnTo>
                    <a:lnTo>
                      <a:pt x="23" y="19"/>
                    </a:lnTo>
                    <a:lnTo>
                      <a:pt x="23" y="45"/>
                    </a:lnTo>
                    <a:lnTo>
                      <a:pt x="60" y="45"/>
                    </a:lnTo>
                    <a:lnTo>
                      <a:pt x="60" y="63"/>
                    </a:lnTo>
                    <a:lnTo>
                      <a:pt x="23" y="63"/>
                    </a:lnTo>
                    <a:lnTo>
                      <a:pt x="23" y="92"/>
                    </a:lnTo>
                    <a:lnTo>
                      <a:pt x="64" y="92"/>
                    </a:lnTo>
                    <a:lnTo>
                      <a:pt x="64" y="111"/>
                    </a:lnTo>
                    <a:lnTo>
                      <a:pt x="0" y="111"/>
                    </a:lnTo>
                    <a:lnTo>
                      <a:pt x="0" y="0"/>
                    </a:lnTo>
                    <a:lnTo>
                      <a:pt x="62" y="0"/>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9"/>
              <p:cNvSpPr>
                <a:spLocks/>
              </p:cNvSpPr>
              <p:nvPr/>
            </p:nvSpPr>
            <p:spPr bwMode="auto">
              <a:xfrm>
                <a:off x="992188" y="1866900"/>
                <a:ext cx="98425" cy="176213"/>
              </a:xfrm>
              <a:custGeom>
                <a:avLst/>
                <a:gdLst>
                  <a:gd name="T0" fmla="*/ 0 w 62"/>
                  <a:gd name="T1" fmla="*/ 111 h 111"/>
                  <a:gd name="T2" fmla="*/ 0 w 62"/>
                  <a:gd name="T3" fmla="*/ 0 h 111"/>
                  <a:gd name="T4" fmla="*/ 23 w 62"/>
                  <a:gd name="T5" fmla="*/ 0 h 111"/>
                  <a:gd name="T6" fmla="*/ 23 w 62"/>
                  <a:gd name="T7" fmla="*/ 92 h 111"/>
                  <a:gd name="T8" fmla="*/ 62 w 62"/>
                  <a:gd name="T9" fmla="*/ 92 h 111"/>
                  <a:gd name="T10" fmla="*/ 62 w 62"/>
                  <a:gd name="T11" fmla="*/ 111 h 111"/>
                  <a:gd name="T12" fmla="*/ 0 w 62"/>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62" h="111">
                    <a:moveTo>
                      <a:pt x="0" y="111"/>
                    </a:moveTo>
                    <a:lnTo>
                      <a:pt x="0" y="0"/>
                    </a:lnTo>
                    <a:lnTo>
                      <a:pt x="23" y="0"/>
                    </a:lnTo>
                    <a:lnTo>
                      <a:pt x="23" y="92"/>
                    </a:lnTo>
                    <a:lnTo>
                      <a:pt x="62" y="92"/>
                    </a:lnTo>
                    <a:lnTo>
                      <a:pt x="62" y="111"/>
                    </a:lnTo>
                    <a:lnTo>
                      <a:pt x="0" y="111"/>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30"/>
              <p:cNvSpPr>
                <a:spLocks/>
              </p:cNvSpPr>
              <p:nvPr/>
            </p:nvSpPr>
            <p:spPr bwMode="auto">
              <a:xfrm>
                <a:off x="1112838" y="1866900"/>
                <a:ext cx="98425" cy="176213"/>
              </a:xfrm>
              <a:custGeom>
                <a:avLst/>
                <a:gdLst>
                  <a:gd name="T0" fmla="*/ 0 w 62"/>
                  <a:gd name="T1" fmla="*/ 111 h 111"/>
                  <a:gd name="T2" fmla="*/ 0 w 62"/>
                  <a:gd name="T3" fmla="*/ 0 h 111"/>
                  <a:gd name="T4" fmla="*/ 23 w 62"/>
                  <a:gd name="T5" fmla="*/ 0 h 111"/>
                  <a:gd name="T6" fmla="*/ 23 w 62"/>
                  <a:gd name="T7" fmla="*/ 92 h 111"/>
                  <a:gd name="T8" fmla="*/ 62 w 62"/>
                  <a:gd name="T9" fmla="*/ 92 h 111"/>
                  <a:gd name="T10" fmla="*/ 62 w 62"/>
                  <a:gd name="T11" fmla="*/ 111 h 111"/>
                  <a:gd name="T12" fmla="*/ 0 w 62"/>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62" h="111">
                    <a:moveTo>
                      <a:pt x="0" y="111"/>
                    </a:moveTo>
                    <a:lnTo>
                      <a:pt x="0" y="0"/>
                    </a:lnTo>
                    <a:lnTo>
                      <a:pt x="23" y="0"/>
                    </a:lnTo>
                    <a:lnTo>
                      <a:pt x="23" y="92"/>
                    </a:lnTo>
                    <a:lnTo>
                      <a:pt x="62" y="92"/>
                    </a:lnTo>
                    <a:lnTo>
                      <a:pt x="62" y="111"/>
                    </a:lnTo>
                    <a:lnTo>
                      <a:pt x="0" y="111"/>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31"/>
              <p:cNvSpPr>
                <a:spLocks/>
              </p:cNvSpPr>
              <p:nvPr/>
            </p:nvSpPr>
            <p:spPr bwMode="auto">
              <a:xfrm>
                <a:off x="1233488" y="1866900"/>
                <a:ext cx="100013" cy="176213"/>
              </a:xfrm>
              <a:custGeom>
                <a:avLst/>
                <a:gdLst>
                  <a:gd name="T0" fmla="*/ 62 w 63"/>
                  <a:gd name="T1" fmla="*/ 0 h 111"/>
                  <a:gd name="T2" fmla="*/ 62 w 63"/>
                  <a:gd name="T3" fmla="*/ 19 h 111"/>
                  <a:gd name="T4" fmla="*/ 23 w 63"/>
                  <a:gd name="T5" fmla="*/ 19 h 111"/>
                  <a:gd name="T6" fmla="*/ 23 w 63"/>
                  <a:gd name="T7" fmla="*/ 45 h 111"/>
                  <a:gd name="T8" fmla="*/ 60 w 63"/>
                  <a:gd name="T9" fmla="*/ 45 h 111"/>
                  <a:gd name="T10" fmla="*/ 60 w 63"/>
                  <a:gd name="T11" fmla="*/ 63 h 111"/>
                  <a:gd name="T12" fmla="*/ 23 w 63"/>
                  <a:gd name="T13" fmla="*/ 63 h 111"/>
                  <a:gd name="T14" fmla="*/ 23 w 63"/>
                  <a:gd name="T15" fmla="*/ 92 h 111"/>
                  <a:gd name="T16" fmla="*/ 63 w 63"/>
                  <a:gd name="T17" fmla="*/ 92 h 111"/>
                  <a:gd name="T18" fmla="*/ 63 w 63"/>
                  <a:gd name="T19" fmla="*/ 111 h 111"/>
                  <a:gd name="T20" fmla="*/ 0 w 63"/>
                  <a:gd name="T21" fmla="*/ 111 h 111"/>
                  <a:gd name="T22" fmla="*/ 0 w 63"/>
                  <a:gd name="T23" fmla="*/ 0 h 111"/>
                  <a:gd name="T24" fmla="*/ 62 w 63"/>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11">
                    <a:moveTo>
                      <a:pt x="62" y="0"/>
                    </a:moveTo>
                    <a:lnTo>
                      <a:pt x="62" y="19"/>
                    </a:lnTo>
                    <a:lnTo>
                      <a:pt x="23" y="19"/>
                    </a:lnTo>
                    <a:lnTo>
                      <a:pt x="23" y="45"/>
                    </a:lnTo>
                    <a:lnTo>
                      <a:pt x="60" y="45"/>
                    </a:lnTo>
                    <a:lnTo>
                      <a:pt x="60" y="63"/>
                    </a:lnTo>
                    <a:lnTo>
                      <a:pt x="23" y="63"/>
                    </a:lnTo>
                    <a:lnTo>
                      <a:pt x="23" y="92"/>
                    </a:lnTo>
                    <a:lnTo>
                      <a:pt x="63" y="92"/>
                    </a:lnTo>
                    <a:lnTo>
                      <a:pt x="63" y="111"/>
                    </a:lnTo>
                    <a:lnTo>
                      <a:pt x="0" y="111"/>
                    </a:lnTo>
                    <a:lnTo>
                      <a:pt x="0" y="0"/>
                    </a:lnTo>
                    <a:lnTo>
                      <a:pt x="62" y="0"/>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32"/>
              <p:cNvSpPr>
                <a:spLocks/>
              </p:cNvSpPr>
              <p:nvPr/>
            </p:nvSpPr>
            <p:spPr bwMode="auto">
              <a:xfrm>
                <a:off x="1357313" y="1866900"/>
                <a:ext cx="117475" cy="176213"/>
              </a:xfrm>
              <a:custGeom>
                <a:avLst/>
                <a:gdLst>
                  <a:gd name="T0" fmla="*/ 27 w 74"/>
                  <a:gd name="T1" fmla="*/ 0 h 111"/>
                  <a:gd name="T2" fmla="*/ 54 w 74"/>
                  <a:gd name="T3" fmla="*/ 76 h 111"/>
                  <a:gd name="T4" fmla="*/ 54 w 74"/>
                  <a:gd name="T5" fmla="*/ 76 h 111"/>
                  <a:gd name="T6" fmla="*/ 54 w 74"/>
                  <a:gd name="T7" fmla="*/ 0 h 111"/>
                  <a:gd name="T8" fmla="*/ 74 w 74"/>
                  <a:gd name="T9" fmla="*/ 0 h 111"/>
                  <a:gd name="T10" fmla="*/ 74 w 74"/>
                  <a:gd name="T11" fmla="*/ 111 h 111"/>
                  <a:gd name="T12" fmla="*/ 48 w 74"/>
                  <a:gd name="T13" fmla="*/ 111 h 111"/>
                  <a:gd name="T14" fmla="*/ 21 w 74"/>
                  <a:gd name="T15" fmla="*/ 34 h 111"/>
                  <a:gd name="T16" fmla="*/ 21 w 74"/>
                  <a:gd name="T17" fmla="*/ 34 h 111"/>
                  <a:gd name="T18" fmla="*/ 21 w 74"/>
                  <a:gd name="T19" fmla="*/ 111 h 111"/>
                  <a:gd name="T20" fmla="*/ 0 w 74"/>
                  <a:gd name="T21" fmla="*/ 111 h 111"/>
                  <a:gd name="T22" fmla="*/ 0 w 74"/>
                  <a:gd name="T23" fmla="*/ 0 h 111"/>
                  <a:gd name="T24" fmla="*/ 27 w 74"/>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111">
                    <a:moveTo>
                      <a:pt x="27" y="0"/>
                    </a:moveTo>
                    <a:lnTo>
                      <a:pt x="54" y="76"/>
                    </a:lnTo>
                    <a:lnTo>
                      <a:pt x="54" y="76"/>
                    </a:lnTo>
                    <a:lnTo>
                      <a:pt x="54" y="0"/>
                    </a:lnTo>
                    <a:lnTo>
                      <a:pt x="74" y="0"/>
                    </a:lnTo>
                    <a:lnTo>
                      <a:pt x="74" y="111"/>
                    </a:lnTo>
                    <a:lnTo>
                      <a:pt x="48" y="111"/>
                    </a:lnTo>
                    <a:lnTo>
                      <a:pt x="21" y="34"/>
                    </a:lnTo>
                    <a:lnTo>
                      <a:pt x="21" y="34"/>
                    </a:lnTo>
                    <a:lnTo>
                      <a:pt x="21" y="111"/>
                    </a:lnTo>
                    <a:lnTo>
                      <a:pt x="0" y="111"/>
                    </a:lnTo>
                    <a:lnTo>
                      <a:pt x="0" y="0"/>
                    </a:lnTo>
                    <a:lnTo>
                      <a:pt x="27" y="0"/>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33"/>
              <p:cNvSpPr>
                <a:spLocks/>
              </p:cNvSpPr>
              <p:nvPr/>
            </p:nvSpPr>
            <p:spPr bwMode="auto">
              <a:xfrm>
                <a:off x="1501775" y="1863725"/>
                <a:ext cx="114300" cy="182563"/>
              </a:xfrm>
              <a:custGeom>
                <a:avLst/>
                <a:gdLst>
                  <a:gd name="T0" fmla="*/ 46 w 67"/>
                  <a:gd name="T1" fmla="*/ 37 h 106"/>
                  <a:gd name="T2" fmla="*/ 34 w 67"/>
                  <a:gd name="T3" fmla="*/ 15 h 106"/>
                  <a:gd name="T4" fmla="*/ 21 w 67"/>
                  <a:gd name="T5" fmla="*/ 55 h 106"/>
                  <a:gd name="T6" fmla="*/ 34 w 67"/>
                  <a:gd name="T7" fmla="*/ 91 h 106"/>
                  <a:gd name="T8" fmla="*/ 47 w 67"/>
                  <a:gd name="T9" fmla="*/ 65 h 106"/>
                  <a:gd name="T10" fmla="*/ 67 w 67"/>
                  <a:gd name="T11" fmla="*/ 65 h 106"/>
                  <a:gd name="T12" fmla="*/ 35 w 67"/>
                  <a:gd name="T13" fmla="*/ 106 h 106"/>
                  <a:gd name="T14" fmla="*/ 0 w 67"/>
                  <a:gd name="T15" fmla="*/ 53 h 106"/>
                  <a:gd name="T16" fmla="*/ 35 w 67"/>
                  <a:gd name="T17" fmla="*/ 0 h 106"/>
                  <a:gd name="T18" fmla="*/ 66 w 67"/>
                  <a:gd name="T19" fmla="*/ 37 h 106"/>
                  <a:gd name="T20" fmla="*/ 46 w 67"/>
                  <a:gd name="T21" fmla="*/ 3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106">
                    <a:moveTo>
                      <a:pt x="46" y="37"/>
                    </a:moveTo>
                    <a:cubicBezTo>
                      <a:pt x="46" y="22"/>
                      <a:pt x="43" y="15"/>
                      <a:pt x="34" y="15"/>
                    </a:cubicBezTo>
                    <a:cubicBezTo>
                      <a:pt x="23" y="15"/>
                      <a:pt x="21" y="26"/>
                      <a:pt x="21" y="55"/>
                    </a:cubicBezTo>
                    <a:cubicBezTo>
                      <a:pt x="21" y="85"/>
                      <a:pt x="25" y="91"/>
                      <a:pt x="34" y="91"/>
                    </a:cubicBezTo>
                    <a:cubicBezTo>
                      <a:pt x="41" y="91"/>
                      <a:pt x="47" y="87"/>
                      <a:pt x="47" y="65"/>
                    </a:cubicBezTo>
                    <a:cubicBezTo>
                      <a:pt x="67" y="65"/>
                      <a:pt x="67" y="65"/>
                      <a:pt x="67" y="65"/>
                    </a:cubicBezTo>
                    <a:cubicBezTo>
                      <a:pt x="67" y="87"/>
                      <a:pt x="62" y="106"/>
                      <a:pt x="35" y="106"/>
                    </a:cubicBezTo>
                    <a:cubicBezTo>
                      <a:pt x="4" y="106"/>
                      <a:pt x="0" y="84"/>
                      <a:pt x="0" y="53"/>
                    </a:cubicBezTo>
                    <a:cubicBezTo>
                      <a:pt x="0" y="22"/>
                      <a:pt x="4" y="0"/>
                      <a:pt x="35" y="0"/>
                    </a:cubicBezTo>
                    <a:cubicBezTo>
                      <a:pt x="64" y="0"/>
                      <a:pt x="66" y="22"/>
                      <a:pt x="66" y="37"/>
                    </a:cubicBezTo>
                    <a:lnTo>
                      <a:pt x="46" y="37"/>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4"/>
              <p:cNvSpPr>
                <a:spLocks/>
              </p:cNvSpPr>
              <p:nvPr/>
            </p:nvSpPr>
            <p:spPr bwMode="auto">
              <a:xfrm>
                <a:off x="1641475" y="1866900"/>
                <a:ext cx="100013" cy="176213"/>
              </a:xfrm>
              <a:custGeom>
                <a:avLst/>
                <a:gdLst>
                  <a:gd name="T0" fmla="*/ 62 w 63"/>
                  <a:gd name="T1" fmla="*/ 0 h 111"/>
                  <a:gd name="T2" fmla="*/ 62 w 63"/>
                  <a:gd name="T3" fmla="*/ 19 h 111"/>
                  <a:gd name="T4" fmla="*/ 22 w 63"/>
                  <a:gd name="T5" fmla="*/ 19 h 111"/>
                  <a:gd name="T6" fmla="*/ 22 w 63"/>
                  <a:gd name="T7" fmla="*/ 45 h 111"/>
                  <a:gd name="T8" fmla="*/ 60 w 63"/>
                  <a:gd name="T9" fmla="*/ 45 h 111"/>
                  <a:gd name="T10" fmla="*/ 60 w 63"/>
                  <a:gd name="T11" fmla="*/ 63 h 111"/>
                  <a:gd name="T12" fmla="*/ 22 w 63"/>
                  <a:gd name="T13" fmla="*/ 63 h 111"/>
                  <a:gd name="T14" fmla="*/ 22 w 63"/>
                  <a:gd name="T15" fmla="*/ 92 h 111"/>
                  <a:gd name="T16" fmla="*/ 63 w 63"/>
                  <a:gd name="T17" fmla="*/ 92 h 111"/>
                  <a:gd name="T18" fmla="*/ 63 w 63"/>
                  <a:gd name="T19" fmla="*/ 111 h 111"/>
                  <a:gd name="T20" fmla="*/ 0 w 63"/>
                  <a:gd name="T21" fmla="*/ 111 h 111"/>
                  <a:gd name="T22" fmla="*/ 0 w 63"/>
                  <a:gd name="T23" fmla="*/ 0 h 111"/>
                  <a:gd name="T24" fmla="*/ 62 w 63"/>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11">
                    <a:moveTo>
                      <a:pt x="62" y="0"/>
                    </a:moveTo>
                    <a:lnTo>
                      <a:pt x="62" y="19"/>
                    </a:lnTo>
                    <a:lnTo>
                      <a:pt x="22" y="19"/>
                    </a:lnTo>
                    <a:lnTo>
                      <a:pt x="22" y="45"/>
                    </a:lnTo>
                    <a:lnTo>
                      <a:pt x="60" y="45"/>
                    </a:lnTo>
                    <a:lnTo>
                      <a:pt x="60" y="63"/>
                    </a:lnTo>
                    <a:lnTo>
                      <a:pt x="22" y="63"/>
                    </a:lnTo>
                    <a:lnTo>
                      <a:pt x="22" y="92"/>
                    </a:lnTo>
                    <a:lnTo>
                      <a:pt x="63" y="92"/>
                    </a:lnTo>
                    <a:lnTo>
                      <a:pt x="63" y="111"/>
                    </a:lnTo>
                    <a:lnTo>
                      <a:pt x="0" y="111"/>
                    </a:lnTo>
                    <a:lnTo>
                      <a:pt x="0" y="0"/>
                    </a:lnTo>
                    <a:lnTo>
                      <a:pt x="62" y="0"/>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5" name="Text Placeholder 4"/>
          <p:cNvSpPr>
            <a:spLocks noGrp="1"/>
          </p:cNvSpPr>
          <p:nvPr>
            <p:ph type="body" sz="quarter" idx="10" hasCustomPrompt="1"/>
          </p:nvPr>
        </p:nvSpPr>
        <p:spPr>
          <a:xfrm>
            <a:off x="342900" y="4324350"/>
            <a:ext cx="7886700" cy="304800"/>
          </a:xfrm>
        </p:spPr>
        <p:txBody>
          <a:bodyPr tIns="91440"/>
          <a:lstStyle>
            <a:lvl1pPr marL="0" indent="0">
              <a:buNone/>
              <a:defRPr sz="1600" b="1" baseline="0">
                <a:solidFill>
                  <a:schemeClr val="tx1"/>
                </a:solidFill>
              </a:defRPr>
            </a:lvl1pPr>
            <a:lvl2pPr marL="342992" indent="0">
              <a:buNone/>
              <a:defRPr/>
            </a:lvl2pPr>
            <a:lvl3pPr marL="685983" indent="0">
              <a:buNone/>
              <a:defRPr/>
            </a:lvl3pPr>
            <a:lvl4pPr marL="1028974" indent="0">
              <a:buNone/>
              <a:defRPr/>
            </a:lvl4pPr>
            <a:lvl5pPr marL="1371965" indent="0">
              <a:buNone/>
              <a:defRPr/>
            </a:lvl5pPr>
          </a:lstStyle>
          <a:p>
            <a:pPr lvl="0"/>
            <a:r>
              <a:rPr lang="en-US" dirty="0" smtClean="0"/>
              <a:t>Presenter’s Name Here</a:t>
            </a:r>
            <a:endParaRPr lang="en-US" dirty="0"/>
          </a:p>
        </p:txBody>
      </p:sp>
      <p:sp>
        <p:nvSpPr>
          <p:cNvPr id="7" name="Text Placeholder 6"/>
          <p:cNvSpPr>
            <a:spLocks noGrp="1"/>
          </p:cNvSpPr>
          <p:nvPr>
            <p:ph type="body" sz="quarter" idx="11" hasCustomPrompt="1"/>
          </p:nvPr>
        </p:nvSpPr>
        <p:spPr>
          <a:xfrm>
            <a:off x="342900" y="4629150"/>
            <a:ext cx="7886700" cy="273050"/>
          </a:xfrm>
        </p:spPr>
        <p:txBody>
          <a:bodyPr tIns="91440" anchor="b" anchorCtr="0"/>
          <a:lstStyle>
            <a:lvl1pPr marL="0" indent="0">
              <a:buNone/>
              <a:defRPr sz="1400">
                <a:solidFill>
                  <a:schemeClr val="tx1"/>
                </a:solidFill>
              </a:defRPr>
            </a:lvl1pPr>
          </a:lstStyle>
          <a:p>
            <a:pPr lvl="0"/>
            <a:r>
              <a:rPr lang="en-US" dirty="0" smtClean="0"/>
              <a:t>Meeting Date Here</a:t>
            </a:r>
            <a:endParaRPr lang="en-US" dirty="0"/>
          </a:p>
        </p:txBody>
      </p:sp>
      <p:sp>
        <p:nvSpPr>
          <p:cNvPr id="64" name="TextBox 63"/>
          <p:cNvSpPr txBox="1"/>
          <p:nvPr userDrawn="1"/>
        </p:nvSpPr>
        <p:spPr>
          <a:xfrm>
            <a:off x="7010400" y="5023000"/>
            <a:ext cx="2133600" cy="120501"/>
          </a:xfrm>
          <a:prstGeom prst="rect">
            <a:avLst/>
          </a:prstGeom>
        </p:spPr>
        <p:txBody>
          <a:bodyPr vert="horz" lIns="68598" tIns="34299" rIns="68598" bIns="34299" rtlCol="0" anchor="ctr">
            <a:noAutofit/>
          </a:bodyPr>
          <a:lstStyle>
            <a:defPPr>
              <a:defRPr lang="en-US"/>
            </a:defPPr>
            <a:lvl1pPr algn="r">
              <a:defRPr sz="1200">
                <a:solidFill>
                  <a:schemeClr val="tx1">
                    <a:tint val="75000"/>
                  </a:schemeClr>
                </a:solidFill>
              </a:defRPr>
            </a:lvl1pPr>
          </a:lstStyle>
          <a:p>
            <a:pPr lvl="0"/>
            <a:r>
              <a:rPr lang="en-US" sz="500" dirty="0" smtClean="0">
                <a:solidFill>
                  <a:schemeClr val="bg2">
                    <a:lumMod val="20000"/>
                    <a:lumOff val="80000"/>
                  </a:schemeClr>
                </a:solidFill>
              </a:rPr>
              <a:t>©2019 </a:t>
            </a:r>
            <a:r>
              <a:rPr lang="en-US" sz="500" dirty="0">
                <a:solidFill>
                  <a:schemeClr val="bg2">
                    <a:lumMod val="20000"/>
                    <a:lumOff val="80000"/>
                  </a:schemeClr>
                </a:solidFill>
              </a:rPr>
              <a:t>MFMER  |  </a:t>
            </a:r>
            <a:r>
              <a:rPr lang="en-US" sz="500" dirty="0" smtClean="0">
                <a:solidFill>
                  <a:schemeClr val="bg2">
                    <a:lumMod val="20000"/>
                    <a:lumOff val="80000"/>
                  </a:schemeClr>
                </a:solidFill>
              </a:rPr>
              <a:t>3868417-</a:t>
            </a:r>
            <a:fld id="{D445C29B-035B-48ED-941F-A66A11A8A322}" type="slidenum">
              <a:rPr lang="en-US" sz="500" smtClean="0">
                <a:solidFill>
                  <a:schemeClr val="bg2">
                    <a:lumMod val="20000"/>
                    <a:lumOff val="80000"/>
                  </a:schemeClr>
                </a:solidFill>
              </a:rPr>
              <a:pPr lvl="0"/>
              <a:t>‹#›</a:t>
            </a:fld>
            <a:endParaRPr lang="en-US" sz="500" dirty="0">
              <a:solidFill>
                <a:schemeClr val="bg2">
                  <a:lumMod val="20000"/>
                  <a:lumOff val="80000"/>
                </a:schemeClr>
              </a:solidFill>
            </a:endParaRPr>
          </a:p>
        </p:txBody>
      </p:sp>
    </p:spTree>
    <p:extLst>
      <p:ext uri="{BB962C8B-B14F-4D97-AF65-F5344CB8AC3E}">
        <p14:creationId xmlns:p14="http://schemas.microsoft.com/office/powerpoint/2010/main" val="11289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Title Slide no text inset">
    <p:spTree>
      <p:nvGrpSpPr>
        <p:cNvPr id="1" name=""/>
        <p:cNvGrpSpPr/>
        <p:nvPr/>
      </p:nvGrpSpPr>
      <p:grpSpPr>
        <a:xfrm>
          <a:off x="0" y="0"/>
          <a:ext cx="0" cy="0"/>
          <a:chOff x="0" y="0"/>
          <a:chExt cx="0" cy="0"/>
        </a:xfrm>
      </p:grpSpPr>
      <p:pic>
        <p:nvPicPr>
          <p:cNvPr id="71" name="Picture 70"/>
          <p:cNvPicPr>
            <a:picLocks noChangeAspect="1"/>
          </p:cNvPicPr>
          <p:nvPr userDrawn="1"/>
        </p:nvPicPr>
        <p:blipFill rotWithShape="1">
          <a:blip r:embed="rId2" cstate="print">
            <a:extLst>
              <a:ext uri="{28A0092B-C50C-407E-A947-70E740481C1C}">
                <a14:useLocalDpi xmlns:a14="http://schemas.microsoft.com/office/drawing/2010/main" val="0"/>
              </a:ext>
            </a:extLst>
          </a:blip>
          <a:srcRect l="6743" t="21753" r="9195" b="7319"/>
          <a:stretch/>
        </p:blipFill>
        <p:spPr>
          <a:xfrm>
            <a:off x="0" y="0"/>
            <a:ext cx="9144000" cy="5143500"/>
          </a:xfrm>
          <a:prstGeom prst="rect">
            <a:avLst/>
          </a:prstGeom>
        </p:spPr>
      </p:pic>
      <p:sp>
        <p:nvSpPr>
          <p:cNvPr id="72" name="Rectangle 71"/>
          <p:cNvSpPr/>
          <p:nvPr userDrawn="1"/>
        </p:nvSpPr>
        <p:spPr>
          <a:xfrm>
            <a:off x="0" y="3105150"/>
            <a:ext cx="9144000" cy="2038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p:cNvGrpSpPr>
            <a:grpSpLocks noChangeAspect="1"/>
          </p:cNvGrpSpPr>
          <p:nvPr userDrawn="1"/>
        </p:nvGrpSpPr>
        <p:grpSpPr>
          <a:xfrm>
            <a:off x="342847" y="335280"/>
            <a:ext cx="626141" cy="681990"/>
            <a:chOff x="658813" y="684213"/>
            <a:chExt cx="1263650" cy="1376362"/>
          </a:xfrm>
          <a:solidFill>
            <a:schemeClr val="tx1"/>
          </a:solidFill>
        </p:grpSpPr>
        <p:sp>
          <p:nvSpPr>
            <p:cNvPr id="35" name="Freeform 12"/>
            <p:cNvSpPr>
              <a:spLocks noEditPoints="1"/>
            </p:cNvSpPr>
            <p:nvPr/>
          </p:nvSpPr>
          <p:spPr bwMode="auto">
            <a:xfrm>
              <a:off x="849313" y="1354138"/>
              <a:ext cx="882650" cy="706437"/>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grpSp>
          <p:nvGrpSpPr>
            <p:cNvPr id="36" name="Group 35"/>
            <p:cNvGrpSpPr/>
            <p:nvPr userDrawn="1"/>
          </p:nvGrpSpPr>
          <p:grpSpPr>
            <a:xfrm>
              <a:off x="658813" y="684213"/>
              <a:ext cx="1263650" cy="561975"/>
              <a:chOff x="658813" y="684213"/>
              <a:chExt cx="1263650" cy="561975"/>
            </a:xfrm>
            <a:grpFill/>
          </p:grpSpPr>
          <p:sp>
            <p:nvSpPr>
              <p:cNvPr id="37" name="Freeform 13"/>
              <p:cNvSpPr>
                <a:spLocks/>
              </p:cNvSpPr>
              <p:nvPr/>
            </p:nvSpPr>
            <p:spPr bwMode="auto">
              <a:xfrm>
                <a:off x="917576" y="1004888"/>
                <a:ext cx="187325" cy="236537"/>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38" name="Freeform 14"/>
              <p:cNvSpPr>
                <a:spLocks noEditPoints="1"/>
              </p:cNvSpPr>
              <p:nvPr/>
            </p:nvSpPr>
            <p:spPr bwMode="auto">
              <a:xfrm>
                <a:off x="1127126" y="1004888"/>
                <a:ext cx="103188" cy="236537"/>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39" name="Freeform 15"/>
              <p:cNvSpPr>
                <a:spLocks/>
              </p:cNvSpPr>
              <p:nvPr/>
            </p:nvSpPr>
            <p:spPr bwMode="auto">
              <a:xfrm>
                <a:off x="1268413" y="1004888"/>
                <a:ext cx="273050" cy="241300"/>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40" name="Freeform 16"/>
              <p:cNvSpPr>
                <a:spLocks/>
              </p:cNvSpPr>
              <p:nvPr/>
            </p:nvSpPr>
            <p:spPr bwMode="auto">
              <a:xfrm>
                <a:off x="1573213" y="1004888"/>
                <a:ext cx="101600" cy="236537"/>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41" name="Freeform 17"/>
              <p:cNvSpPr>
                <a:spLocks/>
              </p:cNvSpPr>
              <p:nvPr/>
            </p:nvSpPr>
            <p:spPr bwMode="auto">
              <a:xfrm>
                <a:off x="1690688" y="998538"/>
                <a:ext cx="231775" cy="2476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42" name="Freeform 18"/>
              <p:cNvSpPr>
                <a:spLocks/>
              </p:cNvSpPr>
              <p:nvPr/>
            </p:nvSpPr>
            <p:spPr bwMode="auto">
              <a:xfrm>
                <a:off x="658813" y="998538"/>
                <a:ext cx="231775" cy="2476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43" name="Freeform 19"/>
              <p:cNvSpPr>
                <a:spLocks/>
              </p:cNvSpPr>
              <p:nvPr/>
            </p:nvSpPr>
            <p:spPr bwMode="auto">
              <a:xfrm>
                <a:off x="760413" y="688975"/>
                <a:ext cx="319088" cy="239712"/>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44" name="Freeform 20"/>
              <p:cNvSpPr>
                <a:spLocks noEditPoints="1"/>
              </p:cNvSpPr>
              <p:nvPr/>
            </p:nvSpPr>
            <p:spPr bwMode="auto">
              <a:xfrm>
                <a:off x="1092201" y="685800"/>
                <a:ext cx="263525" cy="236537"/>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45" name="Freeform 21"/>
              <p:cNvSpPr>
                <a:spLocks/>
              </p:cNvSpPr>
              <p:nvPr/>
            </p:nvSpPr>
            <p:spPr bwMode="auto">
              <a:xfrm>
                <a:off x="1309688" y="688975"/>
                <a:ext cx="258763" cy="233362"/>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46" name="Freeform 22"/>
              <p:cNvSpPr>
                <a:spLocks noEditPoints="1"/>
              </p:cNvSpPr>
              <p:nvPr/>
            </p:nvSpPr>
            <p:spPr bwMode="auto">
              <a:xfrm>
                <a:off x="1558926" y="684213"/>
                <a:ext cx="260350" cy="244475"/>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grpSp>
      </p:grpSp>
      <p:sp>
        <p:nvSpPr>
          <p:cNvPr id="73" name="Title 1"/>
          <p:cNvSpPr>
            <a:spLocks noGrp="1"/>
          </p:cNvSpPr>
          <p:nvPr>
            <p:ph type="ctrTitle" hasCustomPrompt="1"/>
          </p:nvPr>
        </p:nvSpPr>
        <p:spPr>
          <a:xfrm>
            <a:off x="342900" y="3105150"/>
            <a:ext cx="7223072" cy="1019175"/>
          </a:xfrm>
        </p:spPr>
        <p:txBody>
          <a:bodyPr tIns="0" bIns="0"/>
          <a:lstStyle>
            <a:lvl1pPr>
              <a:defRPr>
                <a:solidFill>
                  <a:schemeClr val="bg2"/>
                </a:solidFill>
              </a:defRPr>
            </a:lvl1pPr>
          </a:lstStyle>
          <a:p>
            <a:pPr>
              <a:lnSpc>
                <a:spcPct val="70000"/>
              </a:lnSpc>
            </a:pPr>
            <a:r>
              <a:rPr lang="en-US" sz="3200" b="1" dirty="0" smtClean="0">
                <a:solidFill>
                  <a:srgbClr val="FFFFFF"/>
                </a:solidFill>
                <a:ea typeface="Verdana" panose="020B0604030504040204" pitchFamily="34" charset="0"/>
                <a:cs typeface="Verdana" panose="020B0604030504040204" pitchFamily="34" charset="0"/>
              </a:rPr>
              <a:t>PRESENTATION TITLE HERE</a:t>
            </a:r>
            <a:endParaRPr lang="en-US" sz="3200" b="1" dirty="0"/>
          </a:p>
        </p:txBody>
      </p:sp>
      <p:sp>
        <p:nvSpPr>
          <p:cNvPr id="5" name="Text Placeholder 4"/>
          <p:cNvSpPr>
            <a:spLocks noGrp="1"/>
          </p:cNvSpPr>
          <p:nvPr>
            <p:ph type="body" sz="quarter" idx="10" hasCustomPrompt="1"/>
          </p:nvPr>
        </p:nvSpPr>
        <p:spPr>
          <a:xfrm>
            <a:off x="342900" y="4324350"/>
            <a:ext cx="7886700" cy="304800"/>
          </a:xfrm>
        </p:spPr>
        <p:txBody>
          <a:bodyPr tIns="91440"/>
          <a:lstStyle>
            <a:lvl1pPr marL="0" indent="0">
              <a:buNone/>
              <a:defRPr sz="1600" b="1" baseline="0">
                <a:solidFill>
                  <a:schemeClr val="tx1"/>
                </a:solidFill>
              </a:defRPr>
            </a:lvl1pPr>
            <a:lvl2pPr marL="342992" indent="0">
              <a:buNone/>
              <a:defRPr/>
            </a:lvl2pPr>
            <a:lvl3pPr marL="685983" indent="0">
              <a:buNone/>
              <a:defRPr/>
            </a:lvl3pPr>
            <a:lvl4pPr marL="1028974" indent="0">
              <a:buNone/>
              <a:defRPr/>
            </a:lvl4pPr>
            <a:lvl5pPr marL="1371965" indent="0">
              <a:buNone/>
              <a:defRPr/>
            </a:lvl5pPr>
          </a:lstStyle>
          <a:p>
            <a:pPr lvl="0"/>
            <a:r>
              <a:rPr lang="en-US" dirty="0" smtClean="0"/>
              <a:t>Presenter’s Name Here</a:t>
            </a:r>
            <a:endParaRPr lang="en-US" dirty="0"/>
          </a:p>
        </p:txBody>
      </p:sp>
      <p:sp>
        <p:nvSpPr>
          <p:cNvPr id="7" name="Text Placeholder 6"/>
          <p:cNvSpPr>
            <a:spLocks noGrp="1"/>
          </p:cNvSpPr>
          <p:nvPr>
            <p:ph type="body" sz="quarter" idx="11" hasCustomPrompt="1"/>
          </p:nvPr>
        </p:nvSpPr>
        <p:spPr>
          <a:xfrm>
            <a:off x="342900" y="4629150"/>
            <a:ext cx="7886700" cy="273050"/>
          </a:xfrm>
        </p:spPr>
        <p:txBody>
          <a:bodyPr tIns="91440" anchor="b" anchorCtr="0"/>
          <a:lstStyle>
            <a:lvl1pPr marL="0" indent="0">
              <a:buNone/>
              <a:defRPr sz="1400">
                <a:solidFill>
                  <a:schemeClr val="tx1"/>
                </a:solidFill>
              </a:defRPr>
            </a:lvl1pPr>
          </a:lstStyle>
          <a:p>
            <a:pPr lvl="0"/>
            <a:r>
              <a:rPr lang="en-US" dirty="0" smtClean="0"/>
              <a:t>Meeting Date Here</a:t>
            </a:r>
            <a:endParaRPr lang="en-US" dirty="0"/>
          </a:p>
        </p:txBody>
      </p:sp>
      <p:sp>
        <p:nvSpPr>
          <p:cNvPr id="64" name="TextBox 63"/>
          <p:cNvSpPr txBox="1"/>
          <p:nvPr userDrawn="1"/>
        </p:nvSpPr>
        <p:spPr>
          <a:xfrm>
            <a:off x="7010400" y="5023000"/>
            <a:ext cx="2133600" cy="120501"/>
          </a:xfrm>
          <a:prstGeom prst="rect">
            <a:avLst/>
          </a:prstGeom>
        </p:spPr>
        <p:txBody>
          <a:bodyPr vert="horz" lIns="68598" tIns="34299" rIns="68598" bIns="34299" rtlCol="0" anchor="ctr">
            <a:noAutofit/>
          </a:bodyPr>
          <a:lstStyle>
            <a:defPPr>
              <a:defRPr lang="en-US"/>
            </a:defPPr>
            <a:lvl1pPr algn="r">
              <a:defRPr sz="1200">
                <a:solidFill>
                  <a:schemeClr val="tx1">
                    <a:tint val="75000"/>
                  </a:schemeClr>
                </a:solidFill>
              </a:defRPr>
            </a:lvl1pPr>
          </a:lstStyle>
          <a:p>
            <a:pPr lvl="0"/>
            <a:r>
              <a:rPr lang="en-US" sz="500" dirty="0" smtClean="0">
                <a:solidFill>
                  <a:schemeClr val="bg2">
                    <a:lumMod val="20000"/>
                    <a:lumOff val="80000"/>
                  </a:schemeClr>
                </a:solidFill>
              </a:rPr>
              <a:t>©2019 </a:t>
            </a:r>
            <a:r>
              <a:rPr lang="en-US" sz="500" dirty="0">
                <a:solidFill>
                  <a:schemeClr val="bg2">
                    <a:lumMod val="20000"/>
                    <a:lumOff val="80000"/>
                  </a:schemeClr>
                </a:solidFill>
              </a:rPr>
              <a:t>MFMER  |  </a:t>
            </a:r>
            <a:r>
              <a:rPr lang="en-US" sz="500" dirty="0" smtClean="0">
                <a:solidFill>
                  <a:schemeClr val="bg2">
                    <a:lumMod val="20000"/>
                    <a:lumOff val="80000"/>
                  </a:schemeClr>
                </a:solidFill>
              </a:rPr>
              <a:t>3868417-</a:t>
            </a:r>
            <a:fld id="{D445C29B-035B-48ED-941F-A66A11A8A322}" type="slidenum">
              <a:rPr lang="en-US" sz="500" smtClean="0">
                <a:solidFill>
                  <a:schemeClr val="bg2">
                    <a:lumMod val="20000"/>
                    <a:lumOff val="80000"/>
                  </a:schemeClr>
                </a:solidFill>
              </a:rPr>
              <a:pPr lvl="0"/>
              <a:t>‹#›</a:t>
            </a:fld>
            <a:endParaRPr lang="en-US" sz="500" dirty="0">
              <a:solidFill>
                <a:schemeClr val="bg2">
                  <a:lumMod val="20000"/>
                  <a:lumOff val="80000"/>
                </a:schemeClr>
              </a:solidFill>
            </a:endParaRPr>
          </a:p>
        </p:txBody>
      </p:sp>
    </p:spTree>
    <p:extLst>
      <p:ext uri="{BB962C8B-B14F-4D97-AF65-F5344CB8AC3E}">
        <p14:creationId xmlns:p14="http://schemas.microsoft.com/office/powerpoint/2010/main" val="70262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Title Slide no text inset">
    <p:spTree>
      <p:nvGrpSpPr>
        <p:cNvPr id="1" name=""/>
        <p:cNvGrpSpPr/>
        <p:nvPr/>
      </p:nvGrpSpPr>
      <p:grpSpPr>
        <a:xfrm>
          <a:off x="0" y="0"/>
          <a:ext cx="0" cy="0"/>
          <a:chOff x="0" y="0"/>
          <a:chExt cx="0" cy="0"/>
        </a:xfrm>
      </p:grpSpPr>
      <p:grpSp>
        <p:nvGrpSpPr>
          <p:cNvPr id="24" name="Group 30"/>
          <p:cNvGrpSpPr>
            <a:grpSpLocks noChangeAspect="1"/>
          </p:cNvGrpSpPr>
          <p:nvPr userDrawn="1"/>
        </p:nvGrpSpPr>
        <p:grpSpPr bwMode="auto">
          <a:xfrm>
            <a:off x="342847" y="331470"/>
            <a:ext cx="627445" cy="685800"/>
            <a:chOff x="3293" y="737"/>
            <a:chExt cx="796" cy="867"/>
          </a:xfrm>
        </p:grpSpPr>
        <p:sp>
          <p:nvSpPr>
            <p:cNvPr id="25" name="Freeform 19"/>
            <p:cNvSpPr>
              <a:spLocks noEditPoints="1"/>
            </p:cNvSpPr>
            <p:nvPr/>
          </p:nvSpPr>
          <p:spPr bwMode="auto">
            <a:xfrm>
              <a:off x="3413" y="1159"/>
              <a:ext cx="556" cy="445"/>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solidFill>
              <a:srgbClr val="0046AD"/>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26" name="Freeform 20"/>
            <p:cNvSpPr>
              <a:spLocks/>
            </p:cNvSpPr>
            <p:nvPr/>
          </p:nvSpPr>
          <p:spPr bwMode="auto">
            <a:xfrm>
              <a:off x="3456" y="939"/>
              <a:ext cx="118" cy="149"/>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27" name="Freeform 21"/>
            <p:cNvSpPr>
              <a:spLocks noEditPoints="1"/>
            </p:cNvSpPr>
            <p:nvPr/>
          </p:nvSpPr>
          <p:spPr bwMode="auto">
            <a:xfrm>
              <a:off x="3588" y="939"/>
              <a:ext cx="65" cy="149"/>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28" name="Freeform 22"/>
            <p:cNvSpPr>
              <a:spLocks/>
            </p:cNvSpPr>
            <p:nvPr/>
          </p:nvSpPr>
          <p:spPr bwMode="auto">
            <a:xfrm>
              <a:off x="3677" y="939"/>
              <a:ext cx="172" cy="152"/>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29" name="Freeform 23"/>
            <p:cNvSpPr>
              <a:spLocks/>
            </p:cNvSpPr>
            <p:nvPr/>
          </p:nvSpPr>
          <p:spPr bwMode="auto">
            <a:xfrm>
              <a:off x="3869" y="939"/>
              <a:ext cx="64" cy="149"/>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30" name="Freeform 24"/>
            <p:cNvSpPr>
              <a:spLocks/>
            </p:cNvSpPr>
            <p:nvPr/>
          </p:nvSpPr>
          <p:spPr bwMode="auto">
            <a:xfrm>
              <a:off x="394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31" name="Freeform 25"/>
            <p:cNvSpPr>
              <a:spLocks/>
            </p:cNvSpPr>
            <p:nvPr/>
          </p:nvSpPr>
          <p:spPr bwMode="auto">
            <a:xfrm>
              <a:off x="329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32" name="Freeform 26"/>
            <p:cNvSpPr>
              <a:spLocks/>
            </p:cNvSpPr>
            <p:nvPr/>
          </p:nvSpPr>
          <p:spPr bwMode="auto">
            <a:xfrm>
              <a:off x="3357" y="740"/>
              <a:ext cx="201" cy="151"/>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33" name="Freeform 27"/>
            <p:cNvSpPr>
              <a:spLocks noEditPoints="1"/>
            </p:cNvSpPr>
            <p:nvPr/>
          </p:nvSpPr>
          <p:spPr bwMode="auto">
            <a:xfrm>
              <a:off x="3566" y="738"/>
              <a:ext cx="166" cy="149"/>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47" name="Freeform 28"/>
            <p:cNvSpPr>
              <a:spLocks/>
            </p:cNvSpPr>
            <p:nvPr/>
          </p:nvSpPr>
          <p:spPr bwMode="auto">
            <a:xfrm>
              <a:off x="3703" y="740"/>
              <a:ext cx="163" cy="147"/>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sp>
          <p:nvSpPr>
            <p:cNvPr id="48" name="Freeform 29"/>
            <p:cNvSpPr>
              <a:spLocks noEditPoints="1"/>
            </p:cNvSpPr>
            <p:nvPr/>
          </p:nvSpPr>
          <p:spPr bwMode="auto">
            <a:xfrm>
              <a:off x="3860" y="737"/>
              <a:ext cx="164" cy="154"/>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solidFill>
              <a:srgbClr val="000000"/>
            </a:solid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dirty="0"/>
            </a:p>
          </p:txBody>
        </p:sp>
      </p:grpSp>
      <p:sp>
        <p:nvSpPr>
          <p:cNvPr id="72" name="Rectangle 71"/>
          <p:cNvSpPr/>
          <p:nvPr userDrawn="1"/>
        </p:nvSpPr>
        <p:spPr>
          <a:xfrm>
            <a:off x="0" y="3105150"/>
            <a:ext cx="9144000" cy="2038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itle 1"/>
          <p:cNvSpPr>
            <a:spLocks noGrp="1"/>
          </p:cNvSpPr>
          <p:nvPr>
            <p:ph type="ctrTitle" hasCustomPrompt="1"/>
          </p:nvPr>
        </p:nvSpPr>
        <p:spPr>
          <a:xfrm>
            <a:off x="342900" y="3105150"/>
            <a:ext cx="7223072" cy="1019175"/>
          </a:xfrm>
        </p:spPr>
        <p:txBody>
          <a:bodyPr tIns="0" bIns="0"/>
          <a:lstStyle>
            <a:lvl1pPr>
              <a:defRPr>
                <a:solidFill>
                  <a:schemeClr val="bg2"/>
                </a:solidFill>
              </a:defRPr>
            </a:lvl1pPr>
          </a:lstStyle>
          <a:p>
            <a:pPr>
              <a:lnSpc>
                <a:spcPct val="70000"/>
              </a:lnSpc>
            </a:pPr>
            <a:r>
              <a:rPr lang="en-US" sz="3200" b="1" dirty="0" smtClean="0">
                <a:solidFill>
                  <a:srgbClr val="FFFFFF"/>
                </a:solidFill>
                <a:ea typeface="Verdana" panose="020B0604030504040204" pitchFamily="34" charset="0"/>
                <a:cs typeface="Verdana" panose="020B0604030504040204" pitchFamily="34" charset="0"/>
              </a:rPr>
              <a:t>PRESENTATION TITLE HERE</a:t>
            </a:r>
            <a:endParaRPr lang="en-US" sz="3200" b="1" dirty="0"/>
          </a:p>
        </p:txBody>
      </p:sp>
      <p:sp>
        <p:nvSpPr>
          <p:cNvPr id="5" name="Text Placeholder 4"/>
          <p:cNvSpPr>
            <a:spLocks noGrp="1"/>
          </p:cNvSpPr>
          <p:nvPr>
            <p:ph type="body" sz="quarter" idx="10" hasCustomPrompt="1"/>
          </p:nvPr>
        </p:nvSpPr>
        <p:spPr>
          <a:xfrm>
            <a:off x="342900" y="4324350"/>
            <a:ext cx="7886700" cy="304800"/>
          </a:xfrm>
        </p:spPr>
        <p:txBody>
          <a:bodyPr tIns="91440"/>
          <a:lstStyle>
            <a:lvl1pPr marL="0" indent="0">
              <a:buNone/>
              <a:defRPr sz="1600" b="1" baseline="0">
                <a:solidFill>
                  <a:schemeClr val="tx1"/>
                </a:solidFill>
              </a:defRPr>
            </a:lvl1pPr>
            <a:lvl2pPr marL="342992" indent="0">
              <a:buNone/>
              <a:defRPr/>
            </a:lvl2pPr>
            <a:lvl3pPr marL="685983" indent="0">
              <a:buNone/>
              <a:defRPr/>
            </a:lvl3pPr>
            <a:lvl4pPr marL="1028974" indent="0">
              <a:buNone/>
              <a:defRPr/>
            </a:lvl4pPr>
            <a:lvl5pPr marL="1371965" indent="0">
              <a:buNone/>
              <a:defRPr/>
            </a:lvl5pPr>
          </a:lstStyle>
          <a:p>
            <a:pPr lvl="0"/>
            <a:r>
              <a:rPr lang="en-US" dirty="0" smtClean="0"/>
              <a:t>Presenter’s Name Here</a:t>
            </a:r>
            <a:endParaRPr lang="en-US" dirty="0"/>
          </a:p>
        </p:txBody>
      </p:sp>
      <p:sp>
        <p:nvSpPr>
          <p:cNvPr id="7" name="Text Placeholder 6"/>
          <p:cNvSpPr>
            <a:spLocks noGrp="1"/>
          </p:cNvSpPr>
          <p:nvPr>
            <p:ph type="body" sz="quarter" idx="11" hasCustomPrompt="1"/>
          </p:nvPr>
        </p:nvSpPr>
        <p:spPr>
          <a:xfrm>
            <a:off x="342900" y="4629150"/>
            <a:ext cx="7886700" cy="273050"/>
          </a:xfrm>
        </p:spPr>
        <p:txBody>
          <a:bodyPr tIns="91440" anchor="b" anchorCtr="0"/>
          <a:lstStyle>
            <a:lvl1pPr marL="0" indent="0">
              <a:buNone/>
              <a:defRPr sz="1400">
                <a:solidFill>
                  <a:schemeClr val="tx1"/>
                </a:solidFill>
              </a:defRPr>
            </a:lvl1pPr>
          </a:lstStyle>
          <a:p>
            <a:pPr lvl="0"/>
            <a:r>
              <a:rPr lang="en-US" dirty="0" smtClean="0"/>
              <a:t>Meeting Date Here</a:t>
            </a:r>
            <a:endParaRPr lang="en-US"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49440" y="1054100"/>
            <a:ext cx="1828800" cy="18288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45080" y="1054100"/>
            <a:ext cx="1828800" cy="1828800"/>
          </a:xfrm>
          <a:prstGeom prst="rect">
            <a:avLst/>
          </a:prstGeom>
        </p:spPr>
      </p:pic>
      <p:pic>
        <p:nvPicPr>
          <p:cNvPr id="22" name="Picture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2900" y="1054100"/>
            <a:ext cx="1828800" cy="1828800"/>
          </a:xfrm>
          <a:prstGeom prst="rect">
            <a:avLst/>
          </a:prstGeom>
        </p:spPr>
      </p:pic>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47260" y="1054100"/>
            <a:ext cx="1828800" cy="1828800"/>
          </a:xfrm>
          <a:prstGeom prst="rect">
            <a:avLst/>
          </a:prstGeom>
        </p:spPr>
      </p:pic>
      <p:sp>
        <p:nvSpPr>
          <p:cNvPr id="49" name="TextBox 48"/>
          <p:cNvSpPr txBox="1"/>
          <p:nvPr userDrawn="1"/>
        </p:nvSpPr>
        <p:spPr>
          <a:xfrm>
            <a:off x="7010400" y="5023000"/>
            <a:ext cx="2133600" cy="120501"/>
          </a:xfrm>
          <a:prstGeom prst="rect">
            <a:avLst/>
          </a:prstGeom>
        </p:spPr>
        <p:txBody>
          <a:bodyPr vert="horz" lIns="68598" tIns="34299" rIns="68598" bIns="34299" rtlCol="0" anchor="ctr">
            <a:noAutofit/>
          </a:bodyPr>
          <a:lstStyle>
            <a:defPPr>
              <a:defRPr lang="en-US"/>
            </a:defPPr>
            <a:lvl1pPr algn="r">
              <a:defRPr sz="1200">
                <a:solidFill>
                  <a:schemeClr val="tx1">
                    <a:tint val="75000"/>
                  </a:schemeClr>
                </a:solidFill>
              </a:defRPr>
            </a:lvl1pPr>
          </a:lstStyle>
          <a:p>
            <a:pPr lvl="0"/>
            <a:r>
              <a:rPr lang="en-US" sz="500" dirty="0" smtClean="0">
                <a:solidFill>
                  <a:schemeClr val="bg2">
                    <a:lumMod val="20000"/>
                    <a:lumOff val="80000"/>
                  </a:schemeClr>
                </a:solidFill>
              </a:rPr>
              <a:t>©2019 </a:t>
            </a:r>
            <a:r>
              <a:rPr lang="en-US" sz="500" dirty="0">
                <a:solidFill>
                  <a:schemeClr val="bg2">
                    <a:lumMod val="20000"/>
                    <a:lumOff val="80000"/>
                  </a:schemeClr>
                </a:solidFill>
              </a:rPr>
              <a:t>MFMER  |  </a:t>
            </a:r>
            <a:r>
              <a:rPr lang="en-US" sz="500" dirty="0" smtClean="0">
                <a:solidFill>
                  <a:schemeClr val="bg2">
                    <a:lumMod val="20000"/>
                    <a:lumOff val="80000"/>
                  </a:schemeClr>
                </a:solidFill>
              </a:rPr>
              <a:t>3868417-</a:t>
            </a:r>
            <a:fld id="{D445C29B-035B-48ED-941F-A66A11A8A322}" type="slidenum">
              <a:rPr lang="en-US" sz="500" smtClean="0">
                <a:solidFill>
                  <a:schemeClr val="bg2">
                    <a:lumMod val="20000"/>
                    <a:lumOff val="80000"/>
                  </a:schemeClr>
                </a:solidFill>
              </a:rPr>
              <a:pPr lvl="0"/>
              <a:t>‹#›</a:t>
            </a:fld>
            <a:endParaRPr lang="en-US" sz="500" dirty="0">
              <a:solidFill>
                <a:schemeClr val="bg2">
                  <a:lumMod val="20000"/>
                  <a:lumOff val="80000"/>
                </a:schemeClr>
              </a:solidFill>
            </a:endParaRPr>
          </a:p>
        </p:txBody>
      </p:sp>
    </p:spTree>
    <p:extLst>
      <p:ext uri="{BB962C8B-B14F-4D97-AF65-F5344CB8AC3E}">
        <p14:creationId xmlns:p14="http://schemas.microsoft.com/office/powerpoint/2010/main" val="119429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bg2"/>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6815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2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0" y="4719309"/>
            <a:ext cx="9144000" cy="4241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7010400" y="5023000"/>
            <a:ext cx="2133600" cy="120501"/>
          </a:xfrm>
          <a:prstGeom prst="rect">
            <a:avLst/>
          </a:prstGeom>
        </p:spPr>
        <p:txBody>
          <a:bodyPr vert="horz" lIns="68598" tIns="34299" rIns="68598" bIns="34299" rtlCol="0" anchor="ctr">
            <a:noAutofit/>
          </a:bodyPr>
          <a:lstStyle>
            <a:defPPr>
              <a:defRPr lang="en-US"/>
            </a:defPPr>
            <a:lvl1pPr algn="r">
              <a:defRPr sz="1200">
                <a:solidFill>
                  <a:schemeClr val="tx1">
                    <a:tint val="75000"/>
                  </a:schemeClr>
                </a:solidFill>
              </a:defRPr>
            </a:lvl1pPr>
          </a:lstStyle>
          <a:p>
            <a:pPr lvl="0"/>
            <a:r>
              <a:rPr lang="en-US" sz="500" dirty="0" smtClean="0">
                <a:solidFill>
                  <a:schemeClr val="bg2">
                    <a:lumMod val="20000"/>
                    <a:lumOff val="80000"/>
                  </a:schemeClr>
                </a:solidFill>
              </a:rPr>
              <a:t>©2019 </a:t>
            </a:r>
            <a:r>
              <a:rPr lang="en-US" sz="500" dirty="0">
                <a:solidFill>
                  <a:schemeClr val="bg2">
                    <a:lumMod val="20000"/>
                    <a:lumOff val="80000"/>
                  </a:schemeClr>
                </a:solidFill>
              </a:rPr>
              <a:t>MFMER  |  </a:t>
            </a:r>
            <a:r>
              <a:rPr lang="en-US" sz="500" dirty="0" smtClean="0">
                <a:solidFill>
                  <a:schemeClr val="bg2">
                    <a:lumMod val="20000"/>
                    <a:lumOff val="80000"/>
                  </a:schemeClr>
                </a:solidFill>
              </a:rPr>
              <a:t>3868417-</a:t>
            </a:r>
            <a:fld id="{D445C29B-035B-48ED-941F-A66A11A8A322}" type="slidenum">
              <a:rPr lang="en-US" sz="500" smtClean="0">
                <a:solidFill>
                  <a:schemeClr val="bg2">
                    <a:lumMod val="20000"/>
                    <a:lumOff val="80000"/>
                  </a:schemeClr>
                </a:solidFill>
              </a:rPr>
              <a:pPr lvl="0"/>
              <a:t>‹#›</a:t>
            </a:fld>
            <a:endParaRPr lang="en-US" sz="500" dirty="0">
              <a:solidFill>
                <a:schemeClr val="bg2">
                  <a:lumMod val="20000"/>
                  <a:lumOff val="80000"/>
                </a:schemeClr>
              </a:solidFill>
            </a:endParaRPr>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5750" y="4872100"/>
            <a:ext cx="2635250" cy="11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397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p:txBody>
          <a:bodyPr/>
          <a:lstStyle>
            <a:lvl1pPr>
              <a:defRPr>
                <a:solidFill>
                  <a:schemeClr val="bg2"/>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0" y="4719309"/>
            <a:ext cx="9144000" cy="4241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ooter Placeholder 4"/>
          <p:cNvSpPr>
            <a:spLocks noGrp="1"/>
          </p:cNvSpPr>
          <p:nvPr>
            <p:ph type="ftr" sz="quarter" idx="3"/>
          </p:nvPr>
        </p:nvSpPr>
        <p:spPr>
          <a:xfrm>
            <a:off x="5760231" y="4839808"/>
            <a:ext cx="3117069" cy="183192"/>
          </a:xfrm>
          <a:prstGeom prst="rect">
            <a:avLst/>
          </a:prstGeom>
        </p:spPr>
        <p:txBody>
          <a:bodyPr vert="horz" lIns="0" tIns="34299" rIns="0" bIns="0" rtlCol="0" anchor="t" anchorCtr="0"/>
          <a:lstStyle>
            <a:lvl1pPr algn="r">
              <a:lnSpc>
                <a:spcPct val="90000"/>
              </a:lnSpc>
              <a:defRPr sz="800">
                <a:solidFill>
                  <a:schemeClr val="bg2">
                    <a:lumMod val="40000"/>
                    <a:lumOff val="60000"/>
                  </a:schemeClr>
                </a:solidFill>
              </a:defRPr>
            </a:lvl1pPr>
          </a:lstStyle>
          <a:p>
            <a:endParaRPr lang="en-US" dirty="0"/>
          </a:p>
        </p:txBody>
      </p:sp>
      <p:sp>
        <p:nvSpPr>
          <p:cNvPr id="14" name="TextBox 13"/>
          <p:cNvSpPr txBox="1"/>
          <p:nvPr userDrawn="1"/>
        </p:nvSpPr>
        <p:spPr>
          <a:xfrm>
            <a:off x="7010400" y="5023000"/>
            <a:ext cx="2133600" cy="120501"/>
          </a:xfrm>
          <a:prstGeom prst="rect">
            <a:avLst/>
          </a:prstGeom>
        </p:spPr>
        <p:txBody>
          <a:bodyPr vert="horz" lIns="68598" tIns="34299" rIns="68598" bIns="34299" rtlCol="0" anchor="ctr">
            <a:noAutofit/>
          </a:bodyPr>
          <a:lstStyle>
            <a:defPPr>
              <a:defRPr lang="en-US"/>
            </a:defPPr>
            <a:lvl1pPr algn="r">
              <a:defRPr sz="1200">
                <a:solidFill>
                  <a:schemeClr val="tx1">
                    <a:tint val="75000"/>
                  </a:schemeClr>
                </a:solidFill>
              </a:defRPr>
            </a:lvl1pPr>
          </a:lstStyle>
          <a:p>
            <a:pPr lvl="0"/>
            <a:r>
              <a:rPr lang="en-US" sz="500" dirty="0" smtClean="0">
                <a:solidFill>
                  <a:schemeClr val="bg2">
                    <a:lumMod val="20000"/>
                    <a:lumOff val="80000"/>
                  </a:schemeClr>
                </a:solidFill>
              </a:rPr>
              <a:t>©2019 </a:t>
            </a:r>
            <a:r>
              <a:rPr lang="en-US" sz="500" dirty="0">
                <a:solidFill>
                  <a:schemeClr val="bg2">
                    <a:lumMod val="20000"/>
                    <a:lumOff val="80000"/>
                  </a:schemeClr>
                </a:solidFill>
              </a:rPr>
              <a:t>MFMER  |  </a:t>
            </a:r>
            <a:r>
              <a:rPr lang="en-US" sz="500" dirty="0" smtClean="0">
                <a:solidFill>
                  <a:schemeClr val="bg2">
                    <a:lumMod val="20000"/>
                    <a:lumOff val="80000"/>
                  </a:schemeClr>
                </a:solidFill>
              </a:rPr>
              <a:t>3868417-</a:t>
            </a:r>
            <a:fld id="{D445C29B-035B-48ED-941F-A66A11A8A322}" type="slidenum">
              <a:rPr lang="en-US" sz="500" smtClean="0">
                <a:solidFill>
                  <a:schemeClr val="bg2">
                    <a:lumMod val="20000"/>
                    <a:lumOff val="80000"/>
                  </a:schemeClr>
                </a:solidFill>
              </a:rPr>
              <a:pPr lvl="0"/>
              <a:t>‹#›</a:t>
            </a:fld>
            <a:endParaRPr lang="en-US" sz="500" dirty="0">
              <a:solidFill>
                <a:schemeClr val="bg2">
                  <a:lumMod val="20000"/>
                  <a:lumOff val="80000"/>
                </a:schemeClr>
              </a:solidFill>
            </a:endParaRPr>
          </a:p>
        </p:txBody>
      </p:sp>
      <p:pic>
        <p:nvPicPr>
          <p:cNvPr id="1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2047" y="4872100"/>
            <a:ext cx="2635250" cy="11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a:extLst>
              <a:ext uri="{FF2B5EF4-FFF2-40B4-BE49-F238E27FC236}">
                <a16:creationId xmlns="" xmlns:a16="http://schemas.microsoft.com/office/drawing/2014/main" id="{6C856574-0B25-1344-9C9A-4CA27B642E39}"/>
              </a:ext>
            </a:extLst>
          </p:cNvPr>
          <p:cNvGrpSpPr>
            <a:grpSpLocks noChangeAspect="1"/>
          </p:cNvGrpSpPr>
          <p:nvPr userDrawn="1"/>
        </p:nvGrpSpPr>
        <p:grpSpPr>
          <a:xfrm>
            <a:off x="101975" y="4791790"/>
            <a:ext cx="279530" cy="304463"/>
            <a:chOff x="658813" y="684213"/>
            <a:chExt cx="1263650" cy="1376362"/>
          </a:xfrm>
          <a:solidFill>
            <a:schemeClr val="tx1"/>
          </a:solidFill>
        </p:grpSpPr>
        <p:sp>
          <p:nvSpPr>
            <p:cNvPr id="10" name="Freeform 12">
              <a:extLst>
                <a:ext uri="{FF2B5EF4-FFF2-40B4-BE49-F238E27FC236}">
                  <a16:creationId xmlns="" xmlns:a16="http://schemas.microsoft.com/office/drawing/2014/main" id="{1BEE9EC4-6232-7942-A8D3-84CC655DCB2C}"/>
                </a:ext>
              </a:extLst>
            </p:cNvPr>
            <p:cNvSpPr>
              <a:spLocks noEditPoints="1"/>
            </p:cNvSpPr>
            <p:nvPr/>
          </p:nvSpPr>
          <p:spPr bwMode="auto">
            <a:xfrm>
              <a:off x="849313" y="1354138"/>
              <a:ext cx="882650" cy="706437"/>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grpSp>
          <p:nvGrpSpPr>
            <p:cNvPr id="11" name="Group 10">
              <a:extLst>
                <a:ext uri="{FF2B5EF4-FFF2-40B4-BE49-F238E27FC236}">
                  <a16:creationId xmlns="" xmlns:a16="http://schemas.microsoft.com/office/drawing/2014/main" id="{FC3A9F80-68AB-B24E-A08A-D1015E3B2161}"/>
                </a:ext>
              </a:extLst>
            </p:cNvPr>
            <p:cNvGrpSpPr/>
            <p:nvPr userDrawn="1"/>
          </p:nvGrpSpPr>
          <p:grpSpPr>
            <a:xfrm>
              <a:off x="658813" y="684213"/>
              <a:ext cx="1263650" cy="561975"/>
              <a:chOff x="658813" y="684213"/>
              <a:chExt cx="1263650" cy="561975"/>
            </a:xfrm>
            <a:grpFill/>
          </p:grpSpPr>
          <p:sp>
            <p:nvSpPr>
              <p:cNvPr id="16" name="Freeform 13">
                <a:extLst>
                  <a:ext uri="{FF2B5EF4-FFF2-40B4-BE49-F238E27FC236}">
                    <a16:creationId xmlns="" xmlns:a16="http://schemas.microsoft.com/office/drawing/2014/main" id="{E95DEC31-4782-B64A-A044-58EEB6A329DD}"/>
                  </a:ext>
                </a:extLst>
              </p:cNvPr>
              <p:cNvSpPr>
                <a:spLocks/>
              </p:cNvSpPr>
              <p:nvPr/>
            </p:nvSpPr>
            <p:spPr bwMode="auto">
              <a:xfrm>
                <a:off x="917576" y="1004888"/>
                <a:ext cx="187325" cy="236537"/>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17" name="Freeform 14">
                <a:extLst>
                  <a:ext uri="{FF2B5EF4-FFF2-40B4-BE49-F238E27FC236}">
                    <a16:creationId xmlns="" xmlns:a16="http://schemas.microsoft.com/office/drawing/2014/main" id="{DF396DAF-6449-2C4F-9641-7DC1A2EB679D}"/>
                  </a:ext>
                </a:extLst>
              </p:cNvPr>
              <p:cNvSpPr>
                <a:spLocks noEditPoints="1"/>
              </p:cNvSpPr>
              <p:nvPr/>
            </p:nvSpPr>
            <p:spPr bwMode="auto">
              <a:xfrm>
                <a:off x="1127126" y="1004888"/>
                <a:ext cx="103188" cy="236537"/>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18" name="Freeform 15">
                <a:extLst>
                  <a:ext uri="{FF2B5EF4-FFF2-40B4-BE49-F238E27FC236}">
                    <a16:creationId xmlns="" xmlns:a16="http://schemas.microsoft.com/office/drawing/2014/main" id="{71D5819A-1845-5C44-95CB-B78677600735}"/>
                  </a:ext>
                </a:extLst>
              </p:cNvPr>
              <p:cNvSpPr>
                <a:spLocks/>
              </p:cNvSpPr>
              <p:nvPr/>
            </p:nvSpPr>
            <p:spPr bwMode="auto">
              <a:xfrm>
                <a:off x="1268413" y="1004888"/>
                <a:ext cx="273050" cy="241300"/>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19" name="Freeform 16">
                <a:extLst>
                  <a:ext uri="{FF2B5EF4-FFF2-40B4-BE49-F238E27FC236}">
                    <a16:creationId xmlns="" xmlns:a16="http://schemas.microsoft.com/office/drawing/2014/main" id="{D247FDAE-FB15-AA46-A1F4-37BAA96F1FD6}"/>
                  </a:ext>
                </a:extLst>
              </p:cNvPr>
              <p:cNvSpPr>
                <a:spLocks/>
              </p:cNvSpPr>
              <p:nvPr/>
            </p:nvSpPr>
            <p:spPr bwMode="auto">
              <a:xfrm>
                <a:off x="1573213" y="1004888"/>
                <a:ext cx="101600" cy="236537"/>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20" name="Freeform 17">
                <a:extLst>
                  <a:ext uri="{FF2B5EF4-FFF2-40B4-BE49-F238E27FC236}">
                    <a16:creationId xmlns="" xmlns:a16="http://schemas.microsoft.com/office/drawing/2014/main" id="{8F4277E1-2459-1143-B916-07143D447252}"/>
                  </a:ext>
                </a:extLst>
              </p:cNvPr>
              <p:cNvSpPr>
                <a:spLocks/>
              </p:cNvSpPr>
              <p:nvPr/>
            </p:nvSpPr>
            <p:spPr bwMode="auto">
              <a:xfrm>
                <a:off x="1690688" y="998538"/>
                <a:ext cx="231775" cy="2476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21" name="Freeform 18">
                <a:extLst>
                  <a:ext uri="{FF2B5EF4-FFF2-40B4-BE49-F238E27FC236}">
                    <a16:creationId xmlns="" xmlns:a16="http://schemas.microsoft.com/office/drawing/2014/main" id="{819D7874-E29A-2340-8CD5-3A0AFC2B0B30}"/>
                  </a:ext>
                </a:extLst>
              </p:cNvPr>
              <p:cNvSpPr>
                <a:spLocks/>
              </p:cNvSpPr>
              <p:nvPr/>
            </p:nvSpPr>
            <p:spPr bwMode="auto">
              <a:xfrm>
                <a:off x="658813" y="998538"/>
                <a:ext cx="231775" cy="2476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22" name="Freeform 19">
                <a:extLst>
                  <a:ext uri="{FF2B5EF4-FFF2-40B4-BE49-F238E27FC236}">
                    <a16:creationId xmlns="" xmlns:a16="http://schemas.microsoft.com/office/drawing/2014/main" id="{4C54CE88-714B-394A-BF2A-2EDD67F4D0E0}"/>
                  </a:ext>
                </a:extLst>
              </p:cNvPr>
              <p:cNvSpPr>
                <a:spLocks/>
              </p:cNvSpPr>
              <p:nvPr/>
            </p:nvSpPr>
            <p:spPr bwMode="auto">
              <a:xfrm>
                <a:off x="760413" y="688975"/>
                <a:ext cx="319088" cy="239712"/>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23" name="Freeform 20">
                <a:extLst>
                  <a:ext uri="{FF2B5EF4-FFF2-40B4-BE49-F238E27FC236}">
                    <a16:creationId xmlns="" xmlns:a16="http://schemas.microsoft.com/office/drawing/2014/main" id="{F38AB760-BC44-1D43-91B8-4A1BC3549477}"/>
                  </a:ext>
                </a:extLst>
              </p:cNvPr>
              <p:cNvSpPr>
                <a:spLocks noEditPoints="1"/>
              </p:cNvSpPr>
              <p:nvPr/>
            </p:nvSpPr>
            <p:spPr bwMode="auto">
              <a:xfrm>
                <a:off x="1092201" y="685800"/>
                <a:ext cx="263525" cy="236537"/>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24" name="Freeform 21">
                <a:extLst>
                  <a:ext uri="{FF2B5EF4-FFF2-40B4-BE49-F238E27FC236}">
                    <a16:creationId xmlns="" xmlns:a16="http://schemas.microsoft.com/office/drawing/2014/main" id="{AAEF9F0B-5EEC-8944-87A4-A5A6586330E2}"/>
                  </a:ext>
                </a:extLst>
              </p:cNvPr>
              <p:cNvSpPr>
                <a:spLocks/>
              </p:cNvSpPr>
              <p:nvPr/>
            </p:nvSpPr>
            <p:spPr bwMode="auto">
              <a:xfrm>
                <a:off x="1309688" y="688975"/>
                <a:ext cx="258763" cy="233362"/>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sp>
            <p:nvSpPr>
              <p:cNvPr id="25" name="Freeform 22">
                <a:extLst>
                  <a:ext uri="{FF2B5EF4-FFF2-40B4-BE49-F238E27FC236}">
                    <a16:creationId xmlns="" xmlns:a16="http://schemas.microsoft.com/office/drawing/2014/main" id="{1DCBF6E5-3C06-D64C-9ED6-A10B644E2676}"/>
                  </a:ext>
                </a:extLst>
              </p:cNvPr>
              <p:cNvSpPr>
                <a:spLocks noEditPoints="1"/>
              </p:cNvSpPr>
              <p:nvPr/>
            </p:nvSpPr>
            <p:spPr bwMode="auto">
              <a:xfrm>
                <a:off x="1558926" y="684213"/>
                <a:ext cx="260350" cy="244475"/>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dirty="0"/>
              </a:p>
            </p:txBody>
          </p:sp>
        </p:grpSp>
      </p:grpSp>
    </p:spTree>
    <p:extLst>
      <p:ext uri="{BB962C8B-B14F-4D97-AF65-F5344CB8AC3E}">
        <p14:creationId xmlns:p14="http://schemas.microsoft.com/office/powerpoint/2010/main" val="69415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Mayo Reduced Siz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21" name="Content Placeholder 2"/>
          <p:cNvSpPr>
            <a:spLocks noGrp="1"/>
          </p:cNvSpPr>
          <p:nvPr>
            <p:ph idx="1"/>
          </p:nvPr>
        </p:nvSpPr>
        <p:spPr>
          <a:xfrm>
            <a:off x="285750" y="1255014"/>
            <a:ext cx="8572500" cy="30861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txBox="1">
            <a:spLocks/>
          </p:cNvSpPr>
          <p:nvPr userDrawn="1"/>
        </p:nvSpPr>
        <p:spPr>
          <a:xfrm>
            <a:off x="285750" y="1"/>
            <a:ext cx="8572500" cy="1028700"/>
          </a:xfrm>
          <a:prstGeom prst="rect">
            <a:avLst/>
          </a:prstGeom>
        </p:spPr>
        <p:txBody>
          <a:bodyPr vert="horz" lIns="0" tIns="34299" rIns="0" bIns="34299" rtlCol="0" anchor="b" anchorCtr="0">
            <a:noAutofit/>
          </a:bodyPr>
          <a:lstStyle>
            <a:lvl1pPr algn="l" defTabSz="685983" rtl="0" eaLnBrk="1" latinLnBrk="0" hangingPunct="1">
              <a:lnSpc>
                <a:spcPct val="90000"/>
              </a:lnSpc>
              <a:spcBef>
                <a:spcPct val="0"/>
              </a:spcBef>
              <a:buNone/>
              <a:defRPr sz="2400" b="1" kern="1200">
                <a:solidFill>
                  <a:schemeClr val="bg2"/>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234624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a:xfrm>
            <a:off x="0" y="4719309"/>
            <a:ext cx="9144000" cy="4241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42900" y="1"/>
            <a:ext cx="8515350" cy="1028700"/>
          </a:xfrm>
          <a:prstGeom prst="rect">
            <a:avLst/>
          </a:prstGeom>
        </p:spPr>
        <p:txBody>
          <a:bodyPr vert="horz" lIns="0" tIns="34299" rIns="0" bIns="34299" rtlCol="0" anchor="b" anchorCtr="0">
            <a:noAutofit/>
          </a:bodyPr>
          <a:lstStyle/>
          <a:p>
            <a:r>
              <a:rPr lang="en-US" dirty="0"/>
              <a:t>CLICK TO EDIT MASTER TITLE STYLE</a:t>
            </a:r>
          </a:p>
        </p:txBody>
      </p:sp>
      <p:sp>
        <p:nvSpPr>
          <p:cNvPr id="3" name="Text Placeholder 2"/>
          <p:cNvSpPr>
            <a:spLocks noGrp="1"/>
          </p:cNvSpPr>
          <p:nvPr>
            <p:ph type="body" idx="1"/>
          </p:nvPr>
        </p:nvSpPr>
        <p:spPr>
          <a:xfrm>
            <a:off x="342900" y="1028700"/>
            <a:ext cx="8515350" cy="3476625"/>
          </a:xfrm>
          <a:prstGeom prst="rect">
            <a:avLst/>
          </a:prstGeom>
        </p:spPr>
        <p:txBody>
          <a:bodyPr vert="horz" lIns="0" tIns="171496" rIns="0" bIns="34299"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33725" y="4839808"/>
            <a:ext cx="5743575" cy="183192"/>
          </a:xfrm>
          <a:prstGeom prst="rect">
            <a:avLst/>
          </a:prstGeom>
        </p:spPr>
        <p:txBody>
          <a:bodyPr vert="horz" lIns="0" tIns="34299" rIns="0" bIns="0" rtlCol="0" anchor="t" anchorCtr="0"/>
          <a:lstStyle>
            <a:lvl1pPr algn="r">
              <a:lnSpc>
                <a:spcPct val="90000"/>
              </a:lnSpc>
              <a:defRPr sz="800">
                <a:solidFill>
                  <a:schemeClr val="bg2">
                    <a:lumMod val="40000"/>
                    <a:lumOff val="60000"/>
                  </a:schemeClr>
                </a:solidFill>
              </a:defRPr>
            </a:lvl1pPr>
          </a:lstStyle>
          <a:p>
            <a:endParaRPr lang="en-US" dirty="0"/>
          </a:p>
        </p:txBody>
      </p:sp>
      <p:sp>
        <p:nvSpPr>
          <p:cNvPr id="7" name="TextBox 6"/>
          <p:cNvSpPr txBox="1"/>
          <p:nvPr/>
        </p:nvSpPr>
        <p:spPr>
          <a:xfrm>
            <a:off x="7010400" y="5023000"/>
            <a:ext cx="2133600" cy="120501"/>
          </a:xfrm>
          <a:prstGeom prst="rect">
            <a:avLst/>
          </a:prstGeom>
        </p:spPr>
        <p:txBody>
          <a:bodyPr vert="horz" lIns="68598" tIns="34299" rIns="68598" bIns="34299" rtlCol="0" anchor="ctr">
            <a:noAutofit/>
          </a:bodyPr>
          <a:lstStyle>
            <a:defPPr>
              <a:defRPr lang="en-US"/>
            </a:defPPr>
            <a:lvl1pPr algn="r">
              <a:defRPr sz="1200">
                <a:solidFill>
                  <a:schemeClr val="tx1">
                    <a:tint val="75000"/>
                  </a:schemeClr>
                </a:solidFill>
              </a:defRPr>
            </a:lvl1pPr>
          </a:lstStyle>
          <a:p>
            <a:pPr lvl="0"/>
            <a:r>
              <a:rPr lang="en-US" sz="500" dirty="0" smtClean="0">
                <a:solidFill>
                  <a:schemeClr val="bg2">
                    <a:lumMod val="20000"/>
                    <a:lumOff val="80000"/>
                  </a:schemeClr>
                </a:solidFill>
              </a:rPr>
              <a:t>©2019 </a:t>
            </a:r>
            <a:r>
              <a:rPr lang="en-US" sz="500" dirty="0">
                <a:solidFill>
                  <a:schemeClr val="bg2">
                    <a:lumMod val="20000"/>
                    <a:lumOff val="80000"/>
                  </a:schemeClr>
                </a:solidFill>
              </a:rPr>
              <a:t>MFMER  |  </a:t>
            </a:r>
            <a:r>
              <a:rPr lang="en-US" sz="500" dirty="0" smtClean="0">
                <a:solidFill>
                  <a:schemeClr val="bg2">
                    <a:lumMod val="20000"/>
                    <a:lumOff val="80000"/>
                  </a:schemeClr>
                </a:solidFill>
              </a:rPr>
              <a:t>3868417-</a:t>
            </a:r>
            <a:fld id="{D445C29B-035B-48ED-941F-A66A11A8A322}" type="slidenum">
              <a:rPr lang="en-US" sz="500" smtClean="0">
                <a:solidFill>
                  <a:schemeClr val="bg2">
                    <a:lumMod val="20000"/>
                    <a:lumOff val="80000"/>
                  </a:schemeClr>
                </a:solidFill>
              </a:rPr>
              <a:pPr lvl="0"/>
              <a:t>‹#›</a:t>
            </a:fld>
            <a:endParaRPr lang="en-US" sz="500" dirty="0">
              <a:solidFill>
                <a:schemeClr val="bg2">
                  <a:lumMod val="20000"/>
                  <a:lumOff val="80000"/>
                </a:schemeClr>
              </a:solidFill>
            </a:endParaRPr>
          </a:p>
        </p:txBody>
      </p:sp>
      <p:pic>
        <p:nvPicPr>
          <p:cNvPr id="1026" name="Picture 2"/>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285750" y="4872100"/>
            <a:ext cx="2635250" cy="11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9081648"/>
      </p:ext>
    </p:extLst>
  </p:cSld>
  <p:clrMap bg1="dk1" tx1="lt1" bg2="dk2" tx2="lt2" accent1="accent1" accent2="accent2" accent3="accent3" accent4="accent4" accent5="accent5" accent6="accent6" hlink="hlink" folHlink="folHlink"/>
  <p:sldLayoutIdLst>
    <p:sldLayoutId id="2147483674" r:id="rId1"/>
    <p:sldLayoutId id="2147483677" r:id="rId2"/>
    <p:sldLayoutId id="2147483678" r:id="rId3"/>
    <p:sldLayoutId id="2147483682" r:id="rId4"/>
    <p:sldLayoutId id="2147483683" r:id="rId5"/>
    <p:sldLayoutId id="2147483662" r:id="rId6"/>
    <p:sldLayoutId id="2147483680" r:id="rId7"/>
    <p:sldLayoutId id="2147483675" r:id="rId8"/>
    <p:sldLayoutId id="2147483673" r:id="rId9"/>
    <p:sldLayoutId id="2147483663" r:id="rId10"/>
    <p:sldLayoutId id="2147483664" r:id="rId11"/>
    <p:sldLayoutId id="2147483666" r:id="rId12"/>
    <p:sldLayoutId id="2147483686" r:id="rId13"/>
    <p:sldLayoutId id="2147483667" r:id="rId14"/>
    <p:sldLayoutId id="2147483679" r:id="rId15"/>
    <p:sldLayoutId id="2147483685" r:id="rId16"/>
    <p:sldLayoutId id="2147483668" r:id="rId17"/>
    <p:sldLayoutId id="2147483669" r:id="rId18"/>
    <p:sldLayoutId id="2147483670" r:id="rId19"/>
    <p:sldLayoutId id="2147483681" r:id="rId20"/>
    <p:sldLayoutId id="2147483684"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685983" rtl="0" eaLnBrk="1" latinLnBrk="0" hangingPunct="1">
        <a:lnSpc>
          <a:spcPct val="90000"/>
        </a:lnSpc>
        <a:spcBef>
          <a:spcPct val="0"/>
        </a:spcBef>
        <a:buNone/>
        <a:defRPr sz="2600" b="1" kern="1200">
          <a:solidFill>
            <a:schemeClr val="bg2"/>
          </a:solidFill>
          <a:latin typeface="+mj-lt"/>
          <a:ea typeface="+mj-ea"/>
          <a:cs typeface="+mj-cs"/>
        </a:defRPr>
      </a:lvl1pPr>
    </p:titleStyle>
    <p:bodyStyle>
      <a:lvl1pPr marL="171496" indent="-171496" algn="l" defTabSz="685983" rtl="0" eaLnBrk="1" latinLnBrk="0" hangingPunct="1">
        <a:lnSpc>
          <a:spcPct val="90000"/>
        </a:lnSpc>
        <a:spcBef>
          <a:spcPts val="1125"/>
        </a:spcBef>
        <a:buClr>
          <a:schemeClr val="accent2"/>
        </a:buClr>
        <a:buFont typeface="Arial" pitchFamily="34" charset="0"/>
        <a:buChar char="•"/>
        <a:defRPr sz="1800" kern="1200">
          <a:solidFill>
            <a:schemeClr val="bg1"/>
          </a:solidFill>
          <a:latin typeface="+mn-lt"/>
          <a:ea typeface="+mn-ea"/>
          <a:cs typeface="+mn-cs"/>
        </a:defRPr>
      </a:lvl1pPr>
      <a:lvl2pPr marL="519251" indent="-176259" algn="l" defTabSz="685983" rtl="0" eaLnBrk="1" latinLnBrk="0" hangingPunct="1">
        <a:lnSpc>
          <a:spcPct val="90000"/>
        </a:lnSpc>
        <a:spcBef>
          <a:spcPts val="450"/>
        </a:spcBef>
        <a:buClr>
          <a:schemeClr val="accent2"/>
        </a:buClr>
        <a:buFont typeface="Arial" pitchFamily="34" charset="0"/>
        <a:buChar char="•"/>
        <a:defRPr sz="1800" kern="1200">
          <a:solidFill>
            <a:schemeClr val="bg1"/>
          </a:solidFill>
          <a:latin typeface="+mn-lt"/>
          <a:ea typeface="+mn-ea"/>
          <a:cs typeface="+mn-cs"/>
        </a:defRPr>
      </a:lvl2pPr>
      <a:lvl3pPr marL="857479" indent="-171496" algn="l" defTabSz="685983" rtl="0" eaLnBrk="1" latinLnBrk="0" hangingPunct="1">
        <a:lnSpc>
          <a:spcPct val="90000"/>
        </a:lnSpc>
        <a:spcBef>
          <a:spcPts val="450"/>
        </a:spcBef>
        <a:buClr>
          <a:schemeClr val="accent2"/>
        </a:buClr>
        <a:buFont typeface="Arial" pitchFamily="34" charset="0"/>
        <a:buChar char="•"/>
        <a:defRPr sz="1800" kern="1200">
          <a:solidFill>
            <a:schemeClr val="bg1"/>
          </a:solidFill>
          <a:latin typeface="+mn-lt"/>
          <a:ea typeface="+mn-ea"/>
          <a:cs typeface="+mn-cs"/>
        </a:defRPr>
      </a:lvl3pPr>
      <a:lvl4pPr marL="1200470" indent="-171496" algn="l" defTabSz="685983" rtl="0" eaLnBrk="1" latinLnBrk="0" hangingPunct="1">
        <a:lnSpc>
          <a:spcPct val="90000"/>
        </a:lnSpc>
        <a:spcBef>
          <a:spcPts val="450"/>
        </a:spcBef>
        <a:buClr>
          <a:schemeClr val="accent2"/>
        </a:buClr>
        <a:buFont typeface="Arial" pitchFamily="34" charset="0"/>
        <a:buChar char="•"/>
        <a:defRPr sz="1800" kern="1200">
          <a:solidFill>
            <a:schemeClr val="bg1"/>
          </a:solidFill>
          <a:latin typeface="+mn-lt"/>
          <a:ea typeface="+mn-ea"/>
          <a:cs typeface="+mn-cs"/>
        </a:defRPr>
      </a:lvl4pPr>
      <a:lvl5pPr marL="1543461" indent="-171496" algn="l" defTabSz="685983" rtl="0" eaLnBrk="1" latinLnBrk="0" hangingPunct="1">
        <a:lnSpc>
          <a:spcPct val="90000"/>
        </a:lnSpc>
        <a:spcBef>
          <a:spcPts val="450"/>
        </a:spcBef>
        <a:buClr>
          <a:schemeClr val="accent2"/>
        </a:buClr>
        <a:buFont typeface="Arial" pitchFamily="34" charset="0"/>
        <a:buChar char="•"/>
        <a:defRPr sz="1800" kern="1200">
          <a:solidFill>
            <a:schemeClr val="bg1"/>
          </a:solidFill>
          <a:latin typeface="+mn-lt"/>
          <a:ea typeface="+mn-ea"/>
          <a:cs typeface="+mn-cs"/>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983" rtl="0" eaLnBrk="1" latinLnBrk="0" hangingPunct="1">
        <a:defRPr sz="1400" kern="1200">
          <a:solidFill>
            <a:schemeClr val="tx1"/>
          </a:solidFill>
          <a:latin typeface="+mn-lt"/>
          <a:ea typeface="+mn-ea"/>
          <a:cs typeface="+mn-cs"/>
        </a:defRPr>
      </a:lvl1pPr>
      <a:lvl2pPr marL="342991" algn="l" defTabSz="685983" rtl="0" eaLnBrk="1" latinLnBrk="0" hangingPunct="1">
        <a:defRPr sz="1400" kern="1200">
          <a:solidFill>
            <a:schemeClr val="tx1"/>
          </a:solidFill>
          <a:latin typeface="+mn-lt"/>
          <a:ea typeface="+mn-ea"/>
          <a:cs typeface="+mn-cs"/>
        </a:defRPr>
      </a:lvl2pPr>
      <a:lvl3pPr marL="685983" algn="l" defTabSz="685983" rtl="0" eaLnBrk="1" latinLnBrk="0" hangingPunct="1">
        <a:defRPr sz="1400" kern="1200">
          <a:solidFill>
            <a:schemeClr val="tx1"/>
          </a:solidFill>
          <a:latin typeface="+mn-lt"/>
          <a:ea typeface="+mn-ea"/>
          <a:cs typeface="+mn-cs"/>
        </a:defRPr>
      </a:lvl3pPr>
      <a:lvl4pPr marL="1028974" algn="l" defTabSz="685983" rtl="0" eaLnBrk="1" latinLnBrk="0" hangingPunct="1">
        <a:defRPr sz="1400" kern="1200">
          <a:solidFill>
            <a:schemeClr val="tx1"/>
          </a:solidFill>
          <a:latin typeface="+mn-lt"/>
          <a:ea typeface="+mn-ea"/>
          <a:cs typeface="+mn-cs"/>
        </a:defRPr>
      </a:lvl4pPr>
      <a:lvl5pPr marL="1371966" algn="l" defTabSz="685983" rtl="0" eaLnBrk="1" latinLnBrk="0" hangingPunct="1">
        <a:defRPr sz="1400" kern="1200">
          <a:solidFill>
            <a:schemeClr val="tx1"/>
          </a:solidFill>
          <a:latin typeface="+mn-lt"/>
          <a:ea typeface="+mn-ea"/>
          <a:cs typeface="+mn-cs"/>
        </a:defRPr>
      </a:lvl5pPr>
      <a:lvl6pPr marL="1714957" algn="l" defTabSz="685983" rtl="0" eaLnBrk="1" latinLnBrk="0" hangingPunct="1">
        <a:defRPr sz="1400" kern="1200">
          <a:solidFill>
            <a:schemeClr val="tx1"/>
          </a:solidFill>
          <a:latin typeface="+mn-lt"/>
          <a:ea typeface="+mn-ea"/>
          <a:cs typeface="+mn-cs"/>
        </a:defRPr>
      </a:lvl6pPr>
      <a:lvl7pPr marL="2057949" algn="l" defTabSz="685983" rtl="0" eaLnBrk="1" latinLnBrk="0" hangingPunct="1">
        <a:defRPr sz="1400" kern="1200">
          <a:solidFill>
            <a:schemeClr val="tx1"/>
          </a:solidFill>
          <a:latin typeface="+mn-lt"/>
          <a:ea typeface="+mn-ea"/>
          <a:cs typeface="+mn-cs"/>
        </a:defRPr>
      </a:lvl7pPr>
      <a:lvl8pPr marL="2400940" algn="l" defTabSz="685983" rtl="0" eaLnBrk="1" latinLnBrk="0" hangingPunct="1">
        <a:defRPr sz="1400" kern="1200">
          <a:solidFill>
            <a:schemeClr val="tx1"/>
          </a:solidFill>
          <a:latin typeface="+mn-lt"/>
          <a:ea typeface="+mn-ea"/>
          <a:cs typeface="+mn-cs"/>
        </a:defRPr>
      </a:lvl8pPr>
      <a:lvl9pPr marL="2743932" algn="l" defTabSz="6859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1.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1.tif"/><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5.jpeg"/><Relationship Id="rId4" Type="http://schemas.openxmlformats.org/officeDocument/2006/relationships/image" Target="../media/image14.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342900" y="3105150"/>
            <a:ext cx="8102600" cy="1019175"/>
          </a:xfrm>
        </p:spPr>
        <p:txBody>
          <a:bodyPr anchor="ctr" anchorCtr="0"/>
          <a:lstStyle/>
          <a:p>
            <a:r>
              <a:rPr lang="en-US" sz="3000" dirty="0" smtClean="0">
                <a:solidFill>
                  <a:schemeClr val="tx1"/>
                </a:solidFill>
              </a:rPr>
              <a:t>ACADEMY OF EDUCATIONAL EXCELLENCE</a:t>
            </a:r>
            <a:r>
              <a:rPr lang="en-US" dirty="0" smtClean="0">
                <a:solidFill>
                  <a:schemeClr val="tx1"/>
                </a:solidFill>
              </a:rPr>
              <a:t/>
            </a:r>
            <a:br>
              <a:rPr lang="en-US" dirty="0" smtClean="0">
                <a:solidFill>
                  <a:schemeClr val="tx1"/>
                </a:solidFill>
              </a:rPr>
            </a:br>
            <a:r>
              <a:rPr lang="en-US" sz="2000" b="0" dirty="0" smtClean="0">
                <a:solidFill>
                  <a:schemeClr val="accent2"/>
                </a:solidFill>
              </a:rPr>
              <a:t>MAYO CLINIC COLLEGE OF MEDICINE AND SCIENCE </a:t>
            </a:r>
            <a:endParaRPr lang="en-US" sz="2000" b="0" dirty="0">
              <a:solidFill>
                <a:schemeClr val="accent2"/>
              </a:solidFill>
            </a:endParaRPr>
          </a:p>
        </p:txBody>
      </p:sp>
      <p:sp>
        <p:nvSpPr>
          <p:cNvPr id="9" name="Text Placeholder 2"/>
          <p:cNvSpPr>
            <a:spLocks noGrp="1"/>
          </p:cNvSpPr>
          <p:nvPr>
            <p:ph type="body" sz="quarter" idx="10"/>
          </p:nvPr>
        </p:nvSpPr>
        <p:spPr>
          <a:xfrm>
            <a:off x="342900" y="4124325"/>
            <a:ext cx="7886700" cy="304800"/>
          </a:xfrm>
        </p:spPr>
        <p:txBody>
          <a:bodyPr/>
          <a:lstStyle/>
          <a:p>
            <a:r>
              <a:rPr lang="en-US" sz="1400" dirty="0">
                <a:solidFill>
                  <a:schemeClr val="tx1"/>
                </a:solidFill>
              </a:rPr>
              <a:t>Lotte Dyrbye, MD, MHPE </a:t>
            </a:r>
            <a:r>
              <a:rPr lang="en-US" sz="1400" b="0" dirty="0" smtClean="0">
                <a:solidFill>
                  <a:schemeClr val="tx1"/>
                </a:solidFill>
              </a:rPr>
              <a:t>– Director</a:t>
            </a:r>
            <a:r>
              <a:rPr lang="en-US" sz="1400" b="0" dirty="0">
                <a:solidFill>
                  <a:schemeClr val="tx1"/>
                </a:solidFill>
              </a:rPr>
              <a:t>, Academy of Educational Excellence</a:t>
            </a:r>
          </a:p>
        </p:txBody>
      </p:sp>
      <p:sp>
        <p:nvSpPr>
          <p:cNvPr id="10" name="Text Placeholder 3"/>
          <p:cNvSpPr>
            <a:spLocks noGrp="1"/>
          </p:cNvSpPr>
          <p:nvPr>
            <p:ph type="body" sz="quarter" idx="11"/>
          </p:nvPr>
        </p:nvSpPr>
        <p:spPr>
          <a:xfrm>
            <a:off x="342900" y="4429125"/>
            <a:ext cx="7886700" cy="273050"/>
          </a:xfrm>
        </p:spPr>
        <p:txBody>
          <a:bodyPr/>
          <a:lstStyle/>
          <a:p>
            <a:r>
              <a:rPr lang="en-US" b="1" dirty="0">
                <a:solidFill>
                  <a:schemeClr val="tx1"/>
                </a:solidFill>
              </a:rPr>
              <a:t>Heather Billings, </a:t>
            </a:r>
            <a:r>
              <a:rPr lang="en-US" b="1" dirty="0" smtClean="0">
                <a:solidFill>
                  <a:schemeClr val="tx1"/>
                </a:solidFill>
              </a:rPr>
              <a:t>PhD </a:t>
            </a:r>
            <a:r>
              <a:rPr lang="en-US" dirty="0" smtClean="0">
                <a:solidFill>
                  <a:schemeClr val="tx1"/>
                </a:solidFill>
              </a:rPr>
              <a:t>– </a:t>
            </a:r>
            <a:r>
              <a:rPr lang="en-US" dirty="0">
                <a:solidFill>
                  <a:schemeClr val="tx1"/>
                </a:solidFill>
              </a:rPr>
              <a:t>Associate Director Faculty </a:t>
            </a:r>
            <a:r>
              <a:rPr lang="en-US" dirty="0" smtClean="0">
                <a:solidFill>
                  <a:schemeClr val="tx1"/>
                </a:solidFill>
              </a:rPr>
              <a:t>Development, MCCMS</a:t>
            </a:r>
            <a:endParaRPr lang="en-US" dirty="0">
              <a:solidFill>
                <a:schemeClr val="tx1"/>
              </a:solidFill>
            </a:endParaRPr>
          </a:p>
        </p:txBody>
      </p:sp>
    </p:spTree>
    <p:extLst>
      <p:ext uri="{BB962C8B-B14F-4D97-AF65-F5344CB8AC3E}">
        <p14:creationId xmlns:p14="http://schemas.microsoft.com/office/powerpoint/2010/main" val="284057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COUNTS TOWARDS MEMBERSHIP?</a:t>
            </a:r>
            <a:endParaRPr lang="en-US" dirty="0"/>
          </a:p>
        </p:txBody>
      </p:sp>
      <p:sp>
        <p:nvSpPr>
          <p:cNvPr id="3" name="Content Placeholder 2"/>
          <p:cNvSpPr>
            <a:spLocks noGrp="1"/>
          </p:cNvSpPr>
          <p:nvPr>
            <p:ph idx="1"/>
          </p:nvPr>
        </p:nvSpPr>
        <p:spPr>
          <a:xfrm>
            <a:off x="342900" y="1028700"/>
            <a:ext cx="5981700" cy="3476625"/>
          </a:xfrm>
        </p:spPr>
        <p:txBody>
          <a:bodyPr/>
          <a:lstStyle/>
          <a:p>
            <a:pPr marL="0" indent="0">
              <a:buNone/>
            </a:pPr>
            <a:r>
              <a:rPr lang="en-US" sz="2000" b="1" dirty="0"/>
              <a:t>Your membership demonstrates your commitment </a:t>
            </a:r>
            <a:r>
              <a:rPr lang="en-US" sz="2000" b="1" dirty="0" smtClean="0"/>
              <a:t/>
            </a:r>
            <a:br>
              <a:rPr lang="en-US" sz="2000" b="1" dirty="0" smtClean="0"/>
            </a:br>
            <a:r>
              <a:rPr lang="en-US" sz="2000" b="1" dirty="0" smtClean="0"/>
              <a:t>as </a:t>
            </a:r>
            <a:r>
              <a:rPr lang="en-US" sz="2000" b="1" dirty="0"/>
              <a:t>an </a:t>
            </a:r>
            <a:r>
              <a:rPr lang="en-US" sz="2000" b="1" dirty="0" smtClean="0"/>
              <a:t>educator, including</a:t>
            </a:r>
          </a:p>
          <a:p>
            <a:r>
              <a:rPr lang="en-US" sz="2000" dirty="0" smtClean="0"/>
              <a:t>Time spent developing education skills in </a:t>
            </a:r>
            <a:r>
              <a:rPr lang="en-US" sz="2000" b="1" dirty="0" smtClean="0">
                <a:solidFill>
                  <a:schemeClr val="accent2"/>
                </a:solidFill>
              </a:rPr>
              <a:t>YOURSELF</a:t>
            </a:r>
          </a:p>
          <a:p>
            <a:pPr lvl="1">
              <a:spcBef>
                <a:spcPts val="600"/>
              </a:spcBef>
            </a:pPr>
            <a:r>
              <a:rPr lang="en-US" sz="2000" dirty="0" smtClean="0"/>
              <a:t>Participating </a:t>
            </a:r>
            <a:r>
              <a:rPr lang="en-US" sz="2000" dirty="0"/>
              <a:t>in courses, seminars, or </a:t>
            </a:r>
            <a:r>
              <a:rPr lang="en-US" sz="2000" dirty="0" smtClean="0"/>
              <a:t>similar </a:t>
            </a:r>
            <a:r>
              <a:rPr lang="en-US" sz="2000" dirty="0"/>
              <a:t>activities to improve your skills as an educator </a:t>
            </a:r>
          </a:p>
          <a:p>
            <a:r>
              <a:rPr lang="en-US" sz="2000" dirty="0"/>
              <a:t>T</a:t>
            </a:r>
            <a:r>
              <a:rPr lang="en-US" sz="2000" dirty="0" smtClean="0"/>
              <a:t>ime </a:t>
            </a:r>
            <a:r>
              <a:rPr lang="en-US" sz="2000" dirty="0"/>
              <a:t>spent developing education skills of </a:t>
            </a:r>
            <a:r>
              <a:rPr lang="en-US" sz="2000" b="1" dirty="0" smtClean="0">
                <a:solidFill>
                  <a:schemeClr val="accent2"/>
                </a:solidFill>
              </a:rPr>
              <a:t>OTHERS</a:t>
            </a:r>
          </a:p>
          <a:p>
            <a:pPr lvl="1">
              <a:spcBef>
                <a:spcPts val="600"/>
              </a:spcBef>
            </a:pPr>
            <a:r>
              <a:rPr lang="en-US" sz="2000" dirty="0" smtClean="0"/>
              <a:t>Presenting </a:t>
            </a:r>
            <a:r>
              <a:rPr lang="en-US" sz="2000" dirty="0"/>
              <a:t>courses, seminars, </a:t>
            </a:r>
            <a:r>
              <a:rPr lang="en-US" sz="2000" dirty="0" smtClean="0"/>
              <a:t>or </a:t>
            </a:r>
            <a:r>
              <a:rPr lang="en-US" sz="2000" dirty="0"/>
              <a:t>similar activities </a:t>
            </a:r>
            <a:r>
              <a:rPr lang="en-US" sz="2000" dirty="0" smtClean="0"/>
              <a:t/>
            </a:r>
            <a:br>
              <a:rPr lang="en-US" sz="2000" dirty="0" smtClean="0"/>
            </a:br>
            <a:r>
              <a:rPr lang="en-US" sz="2000" dirty="0" smtClean="0"/>
              <a:t>to </a:t>
            </a:r>
            <a:r>
              <a:rPr lang="en-US" sz="2000" dirty="0"/>
              <a:t>advance the </a:t>
            </a:r>
            <a:r>
              <a:rPr lang="en-US" sz="2000" u="sng" dirty="0"/>
              <a:t>education skills </a:t>
            </a:r>
            <a:r>
              <a:rPr lang="en-US" sz="2000" dirty="0"/>
              <a:t>of </a:t>
            </a:r>
            <a:r>
              <a:rPr lang="en-US" sz="2000" dirty="0" smtClean="0"/>
              <a:t>others</a:t>
            </a:r>
            <a:endParaRPr lang="en-US" sz="20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6435"/>
          <a:stretch/>
        </p:blipFill>
        <p:spPr>
          <a:xfrm>
            <a:off x="6575328" y="2897137"/>
            <a:ext cx="2458959" cy="171111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5328" y="1315191"/>
            <a:ext cx="2459736" cy="1466138"/>
          </a:xfrm>
          <a:prstGeom prst="rect">
            <a:avLst/>
          </a:prstGeom>
        </p:spPr>
      </p:pic>
    </p:spTree>
    <p:extLst>
      <p:ext uri="{BB962C8B-B14F-4D97-AF65-F5344CB8AC3E}">
        <p14:creationId xmlns:p14="http://schemas.microsoft.com/office/powerpoint/2010/main" val="372923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COUNTS TOWARDS MEMBERSHIP?</a:t>
            </a:r>
            <a:endParaRPr lang="en-US" dirty="0"/>
          </a:p>
        </p:txBody>
      </p:sp>
      <p:sp>
        <p:nvSpPr>
          <p:cNvPr id="3" name="Content Placeholder 2"/>
          <p:cNvSpPr>
            <a:spLocks noGrp="1"/>
          </p:cNvSpPr>
          <p:nvPr>
            <p:ph idx="1"/>
          </p:nvPr>
        </p:nvSpPr>
        <p:spPr/>
        <p:txBody>
          <a:bodyPr/>
          <a:lstStyle/>
          <a:p>
            <a:pPr marL="0" indent="0">
              <a:buNone/>
            </a:pPr>
            <a:r>
              <a:rPr lang="en-US" b="1" dirty="0" smtClean="0"/>
              <a:t>This does not include</a:t>
            </a:r>
          </a:p>
          <a:p>
            <a:r>
              <a:rPr lang="en-US" sz="2000" dirty="0"/>
              <a:t>Time spent learning medical or scientific related content and skills</a:t>
            </a:r>
          </a:p>
          <a:p>
            <a:r>
              <a:rPr lang="en-US" sz="2000" dirty="0"/>
              <a:t>Time spent teaching medical or scientific related content and skills to others</a:t>
            </a:r>
          </a:p>
          <a:p>
            <a:r>
              <a:rPr lang="en-US" sz="2000" dirty="0"/>
              <a:t>Mentoring learners</a:t>
            </a:r>
          </a:p>
          <a:p>
            <a:r>
              <a:rPr lang="en-US" sz="2000" dirty="0"/>
              <a:t>100% of the time spent at education meetings, such as </a:t>
            </a:r>
            <a:r>
              <a:rPr lang="en-US" sz="2000" dirty="0" smtClean="0"/>
              <a:t>the </a:t>
            </a:r>
            <a:r>
              <a:rPr lang="en-US" sz="2000" dirty="0"/>
              <a:t>annual program directors meeting or ACGME/AAMC </a:t>
            </a:r>
            <a:r>
              <a:rPr lang="en-US" sz="2000" dirty="0" smtClean="0"/>
              <a:t>meetings</a:t>
            </a:r>
            <a:endParaRPr lang="en-US" sz="2000" dirty="0"/>
          </a:p>
        </p:txBody>
      </p:sp>
    </p:spTree>
    <p:extLst>
      <p:ext uri="{BB962C8B-B14F-4D97-AF65-F5344CB8AC3E}">
        <p14:creationId xmlns:p14="http://schemas.microsoft.com/office/powerpoint/2010/main" val="104015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5193" y="2936623"/>
            <a:ext cx="1122423" cy="286232"/>
          </a:xfrm>
          <a:prstGeom prst="rect">
            <a:avLst/>
          </a:prstGeom>
          <a:noFill/>
        </p:spPr>
        <p:txBody>
          <a:bodyPr wrap="none" rtlCol="0">
            <a:spAutoFit/>
          </a:bodyPr>
          <a:lstStyle/>
          <a:p>
            <a:pPr algn="ctr">
              <a:lnSpc>
                <a:spcPct val="90000"/>
              </a:lnSpc>
              <a:spcBef>
                <a:spcPts val="400"/>
              </a:spcBef>
            </a:pPr>
            <a:r>
              <a:rPr lang="en-US" sz="1400" dirty="0" smtClean="0">
                <a:solidFill>
                  <a:schemeClr val="bg1"/>
                </a:solidFill>
              </a:rPr>
              <a:t>TEACHING</a:t>
            </a:r>
            <a:endParaRPr lang="en-US" sz="1400" dirty="0">
              <a:solidFill>
                <a:schemeClr val="bg1"/>
              </a:solidFill>
            </a:endParaRPr>
          </a:p>
        </p:txBody>
      </p:sp>
      <p:sp>
        <p:nvSpPr>
          <p:cNvPr id="9" name="TextBox 8"/>
          <p:cNvSpPr txBox="1"/>
          <p:nvPr/>
        </p:nvSpPr>
        <p:spPr>
          <a:xfrm>
            <a:off x="2511234" y="2936623"/>
            <a:ext cx="1558258" cy="674031"/>
          </a:xfrm>
          <a:prstGeom prst="rect">
            <a:avLst/>
          </a:prstGeom>
          <a:noFill/>
        </p:spPr>
        <p:txBody>
          <a:bodyPr wrap="square" rtlCol="0">
            <a:spAutoFit/>
          </a:bodyPr>
          <a:lstStyle/>
          <a:p>
            <a:pPr algn="ctr">
              <a:lnSpc>
                <a:spcPct val="90000"/>
              </a:lnSpc>
              <a:spcBef>
                <a:spcPts val="400"/>
              </a:spcBef>
            </a:pPr>
            <a:r>
              <a:rPr lang="en-US" sz="1400" dirty="0" smtClean="0">
                <a:solidFill>
                  <a:schemeClr val="bg1"/>
                </a:solidFill>
              </a:rPr>
              <a:t>CURRICULUM DESIGN AND ASSESSMENT</a:t>
            </a:r>
            <a:endParaRPr lang="en-US" sz="1400" dirty="0">
              <a:solidFill>
                <a:schemeClr val="bg1"/>
              </a:solidFill>
            </a:endParaRPr>
          </a:p>
        </p:txBody>
      </p:sp>
      <p:sp>
        <p:nvSpPr>
          <p:cNvPr id="12" name="TextBox 11"/>
          <p:cNvSpPr txBox="1"/>
          <p:nvPr/>
        </p:nvSpPr>
        <p:spPr>
          <a:xfrm>
            <a:off x="4471432" y="2936623"/>
            <a:ext cx="1844720" cy="674031"/>
          </a:xfrm>
          <a:prstGeom prst="rect">
            <a:avLst/>
          </a:prstGeom>
          <a:noFill/>
        </p:spPr>
        <p:txBody>
          <a:bodyPr wrap="square" rtlCol="0">
            <a:spAutoFit/>
          </a:bodyPr>
          <a:lstStyle/>
          <a:p>
            <a:pPr algn="ctr">
              <a:lnSpc>
                <a:spcPct val="90000"/>
              </a:lnSpc>
              <a:spcBef>
                <a:spcPts val="400"/>
              </a:spcBef>
            </a:pPr>
            <a:r>
              <a:rPr lang="en-US" sz="1400" dirty="0" smtClean="0">
                <a:solidFill>
                  <a:schemeClr val="bg1"/>
                </a:solidFill>
              </a:rPr>
              <a:t>EDUCATIONAL ADMINISTRATION AND LEADERSHIP</a:t>
            </a:r>
            <a:endParaRPr lang="en-US" sz="1400" dirty="0">
              <a:solidFill>
                <a:schemeClr val="bg1"/>
              </a:solidFill>
            </a:endParaRPr>
          </a:p>
        </p:txBody>
      </p:sp>
      <p:sp>
        <p:nvSpPr>
          <p:cNvPr id="13" name="TextBox 12"/>
          <p:cNvSpPr txBox="1"/>
          <p:nvPr/>
        </p:nvSpPr>
        <p:spPr>
          <a:xfrm>
            <a:off x="6705831" y="2936623"/>
            <a:ext cx="1691642" cy="674031"/>
          </a:xfrm>
          <a:prstGeom prst="rect">
            <a:avLst/>
          </a:prstGeom>
          <a:noFill/>
        </p:spPr>
        <p:txBody>
          <a:bodyPr wrap="square" rtlCol="0">
            <a:spAutoFit/>
          </a:bodyPr>
          <a:lstStyle/>
          <a:p>
            <a:pPr algn="ctr">
              <a:lnSpc>
                <a:spcPct val="90000"/>
              </a:lnSpc>
              <a:spcBef>
                <a:spcPts val="400"/>
              </a:spcBef>
            </a:pPr>
            <a:r>
              <a:rPr lang="en-US" sz="1400" dirty="0" smtClean="0">
                <a:solidFill>
                  <a:schemeClr val="bg1"/>
                </a:solidFill>
              </a:rPr>
              <a:t>EDUCATION RESEARCH AND DISSEMINATION</a:t>
            </a:r>
            <a:endParaRPr lang="en-US" sz="1400" dirty="0">
              <a:solidFill>
                <a:schemeClr val="bg1"/>
              </a:solidFill>
            </a:endParaRPr>
          </a:p>
        </p:txBody>
      </p:sp>
      <p:sp>
        <p:nvSpPr>
          <p:cNvPr id="4" name="Title 3"/>
          <p:cNvSpPr>
            <a:spLocks noGrp="1"/>
          </p:cNvSpPr>
          <p:nvPr>
            <p:ph type="title"/>
          </p:nvPr>
        </p:nvSpPr>
        <p:spPr/>
        <p:txBody>
          <a:bodyPr/>
          <a:lstStyle/>
          <a:p>
            <a:r>
              <a:rPr lang="en-US" dirty="0"/>
              <a:t>CRITERION </a:t>
            </a:r>
            <a:r>
              <a:rPr lang="en-US" dirty="0" smtClean="0"/>
              <a:t>TWO</a:t>
            </a:r>
            <a:r>
              <a:rPr lang="en-US" dirty="0"/>
              <a:t/>
            </a:r>
            <a:br>
              <a:rPr lang="en-US" dirty="0"/>
            </a:br>
            <a:r>
              <a:rPr lang="en-US" sz="2000" b="0" dirty="0">
                <a:solidFill>
                  <a:schemeClr val="accent2"/>
                </a:solidFill>
              </a:rPr>
              <a:t>DEMONSTRATE EXCELLENCE IN ONE OF FOUR TRACKS</a:t>
            </a:r>
            <a:endParaRPr lang="en-US" sz="2000" b="0" dirty="0"/>
          </a:p>
        </p:txBody>
      </p:sp>
      <p:sp>
        <p:nvSpPr>
          <p:cNvPr id="30" name="Content Placeholder 2"/>
          <p:cNvSpPr txBox="1">
            <a:spLocks/>
          </p:cNvSpPr>
          <p:nvPr/>
        </p:nvSpPr>
        <p:spPr>
          <a:xfrm>
            <a:off x="342900" y="1265024"/>
            <a:ext cx="8515350" cy="472646"/>
          </a:xfrm>
          <a:prstGeom prst="rect">
            <a:avLst/>
          </a:prstGeom>
        </p:spPr>
        <p:txBody>
          <a:bodyPr/>
          <a:lstStyle>
            <a:lvl1pPr marL="171496" indent="-171496" algn="l" defTabSz="685983" rtl="0" eaLnBrk="1" latinLnBrk="0" hangingPunct="1">
              <a:lnSpc>
                <a:spcPct val="90000"/>
              </a:lnSpc>
              <a:spcBef>
                <a:spcPts val="1125"/>
              </a:spcBef>
              <a:buClr>
                <a:schemeClr val="accent2"/>
              </a:buClr>
              <a:buFont typeface="Arial" pitchFamily="34" charset="0"/>
              <a:buChar char="•"/>
              <a:defRPr sz="1800" kern="1200">
                <a:solidFill>
                  <a:schemeClr val="bg1"/>
                </a:solidFill>
                <a:latin typeface="+mn-lt"/>
                <a:ea typeface="+mn-ea"/>
                <a:cs typeface="+mn-cs"/>
              </a:defRPr>
            </a:lvl1pPr>
            <a:lvl2pPr marL="519251" indent="-176259" algn="l" defTabSz="685983" rtl="0" eaLnBrk="1" latinLnBrk="0" hangingPunct="1">
              <a:lnSpc>
                <a:spcPct val="90000"/>
              </a:lnSpc>
              <a:spcBef>
                <a:spcPts val="450"/>
              </a:spcBef>
              <a:buClr>
                <a:schemeClr val="accent2"/>
              </a:buClr>
              <a:buFont typeface="Arial" pitchFamily="34" charset="0"/>
              <a:buChar char="•"/>
              <a:defRPr sz="1800" kern="1200">
                <a:solidFill>
                  <a:schemeClr val="bg1"/>
                </a:solidFill>
                <a:latin typeface="+mn-lt"/>
                <a:ea typeface="+mn-ea"/>
                <a:cs typeface="+mn-cs"/>
              </a:defRPr>
            </a:lvl2pPr>
            <a:lvl3pPr marL="857479" indent="-171496" algn="l" defTabSz="685983" rtl="0" eaLnBrk="1" latinLnBrk="0" hangingPunct="1">
              <a:lnSpc>
                <a:spcPct val="90000"/>
              </a:lnSpc>
              <a:spcBef>
                <a:spcPts val="450"/>
              </a:spcBef>
              <a:buClr>
                <a:schemeClr val="accent2"/>
              </a:buClr>
              <a:buFont typeface="Arial" pitchFamily="34" charset="0"/>
              <a:buChar char="•"/>
              <a:defRPr sz="1800" kern="1200">
                <a:solidFill>
                  <a:schemeClr val="bg1"/>
                </a:solidFill>
                <a:latin typeface="+mn-lt"/>
                <a:ea typeface="+mn-ea"/>
                <a:cs typeface="+mn-cs"/>
              </a:defRPr>
            </a:lvl3pPr>
            <a:lvl4pPr marL="1200470" indent="-171496" algn="l" defTabSz="685983" rtl="0" eaLnBrk="1" latinLnBrk="0" hangingPunct="1">
              <a:lnSpc>
                <a:spcPct val="90000"/>
              </a:lnSpc>
              <a:spcBef>
                <a:spcPts val="450"/>
              </a:spcBef>
              <a:buClr>
                <a:schemeClr val="accent2"/>
              </a:buClr>
              <a:buFont typeface="Arial" pitchFamily="34" charset="0"/>
              <a:buChar char="•"/>
              <a:defRPr sz="1800" kern="1200">
                <a:solidFill>
                  <a:schemeClr val="bg1"/>
                </a:solidFill>
                <a:latin typeface="+mn-lt"/>
                <a:ea typeface="+mn-ea"/>
                <a:cs typeface="+mn-cs"/>
              </a:defRPr>
            </a:lvl4pPr>
            <a:lvl5pPr marL="1543461" indent="-171496" algn="l" defTabSz="685983" rtl="0" eaLnBrk="1" latinLnBrk="0" hangingPunct="1">
              <a:lnSpc>
                <a:spcPct val="90000"/>
              </a:lnSpc>
              <a:spcBef>
                <a:spcPts val="450"/>
              </a:spcBef>
              <a:buClr>
                <a:schemeClr val="accent2"/>
              </a:buClr>
              <a:buFont typeface="Arial" pitchFamily="34" charset="0"/>
              <a:buChar char="•"/>
              <a:defRPr sz="1800" kern="1200">
                <a:solidFill>
                  <a:schemeClr val="bg1"/>
                </a:solidFill>
                <a:latin typeface="+mn-lt"/>
                <a:ea typeface="+mn-ea"/>
                <a:cs typeface="+mn-cs"/>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US" b="1" dirty="0" smtClean="0"/>
              <a:t>Excellence in …</a:t>
            </a:r>
            <a:r>
              <a:rPr lang="en-US" dirty="0" smtClean="0"/>
              <a:t/>
            </a:r>
            <a:br>
              <a:rPr lang="en-US" dirty="0" smtClean="0"/>
            </a:br>
            <a:endParaRPr lang="en-US" dirty="0"/>
          </a:p>
        </p:txBody>
      </p:sp>
      <p:grpSp>
        <p:nvGrpSpPr>
          <p:cNvPr id="10" name="Group 9"/>
          <p:cNvGrpSpPr>
            <a:grpSpLocks noChangeAspect="1"/>
          </p:cNvGrpSpPr>
          <p:nvPr/>
        </p:nvGrpSpPr>
        <p:grpSpPr>
          <a:xfrm>
            <a:off x="914400" y="2025755"/>
            <a:ext cx="854028" cy="777240"/>
            <a:chOff x="3851275" y="1211263"/>
            <a:chExt cx="723900" cy="658812"/>
          </a:xfrm>
          <a:solidFill>
            <a:schemeClr val="accent1"/>
          </a:solidFill>
        </p:grpSpPr>
        <p:sp>
          <p:nvSpPr>
            <p:cNvPr id="6" name="Freeform 6"/>
            <p:cNvSpPr>
              <a:spLocks/>
            </p:cNvSpPr>
            <p:nvPr/>
          </p:nvSpPr>
          <p:spPr bwMode="auto">
            <a:xfrm>
              <a:off x="3851275" y="1360488"/>
              <a:ext cx="723900" cy="420687"/>
            </a:xfrm>
            <a:custGeom>
              <a:avLst/>
              <a:gdLst>
                <a:gd name="T0" fmla="*/ 113 w 193"/>
                <a:gd name="T1" fmla="*/ 112 h 112"/>
                <a:gd name="T2" fmla="*/ 109 w 193"/>
                <a:gd name="T3" fmla="*/ 84 h 112"/>
                <a:gd name="T4" fmla="*/ 111 w 193"/>
                <a:gd name="T5" fmla="*/ 89 h 112"/>
                <a:gd name="T6" fmla="*/ 134 w 193"/>
                <a:gd name="T7" fmla="*/ 92 h 112"/>
                <a:gd name="T8" fmla="*/ 166 w 193"/>
                <a:gd name="T9" fmla="*/ 51 h 112"/>
                <a:gd name="T10" fmla="*/ 167 w 193"/>
                <a:gd name="T11" fmla="*/ 40 h 112"/>
                <a:gd name="T12" fmla="*/ 166 w 193"/>
                <a:gd name="T13" fmla="*/ 36 h 112"/>
                <a:gd name="T14" fmla="*/ 192 w 193"/>
                <a:gd name="T15" fmla="*/ 5 h 112"/>
                <a:gd name="T16" fmla="*/ 192 w 193"/>
                <a:gd name="T17" fmla="*/ 1 h 112"/>
                <a:gd name="T18" fmla="*/ 187 w 193"/>
                <a:gd name="T19" fmla="*/ 1 h 112"/>
                <a:gd name="T20" fmla="*/ 161 w 193"/>
                <a:gd name="T21" fmla="*/ 31 h 112"/>
                <a:gd name="T22" fmla="*/ 156 w 193"/>
                <a:gd name="T23" fmla="*/ 31 h 112"/>
                <a:gd name="T24" fmla="*/ 145 w 193"/>
                <a:gd name="T25" fmla="*/ 35 h 112"/>
                <a:gd name="T26" fmla="*/ 127 w 193"/>
                <a:gd name="T27" fmla="*/ 58 h 112"/>
                <a:gd name="T28" fmla="*/ 118 w 193"/>
                <a:gd name="T29" fmla="*/ 36 h 112"/>
                <a:gd name="T30" fmla="*/ 100 w 193"/>
                <a:gd name="T31" fmla="*/ 24 h 112"/>
                <a:gd name="T32" fmla="*/ 42 w 193"/>
                <a:gd name="T33" fmla="*/ 24 h 112"/>
                <a:gd name="T34" fmla="*/ 24 w 193"/>
                <a:gd name="T35" fmla="*/ 36 h 112"/>
                <a:gd name="T36" fmla="*/ 2 w 193"/>
                <a:gd name="T37" fmla="*/ 92 h 112"/>
                <a:gd name="T38" fmla="*/ 3 w 193"/>
                <a:gd name="T39" fmla="*/ 104 h 112"/>
                <a:gd name="T40" fmla="*/ 5 w 193"/>
                <a:gd name="T41" fmla="*/ 105 h 112"/>
                <a:gd name="T42" fmla="*/ 15 w 193"/>
                <a:gd name="T43" fmla="*/ 109 h 112"/>
                <a:gd name="T44" fmla="*/ 17 w 193"/>
                <a:gd name="T45" fmla="*/ 109 h 112"/>
                <a:gd name="T46" fmla="*/ 26 w 193"/>
                <a:gd name="T47" fmla="*/ 102 h 112"/>
                <a:gd name="T48" fmla="*/ 33 w 193"/>
                <a:gd name="T49" fmla="*/ 84 h 112"/>
                <a:gd name="T50" fmla="*/ 29 w 193"/>
                <a:gd name="T51" fmla="*/ 112 h 112"/>
                <a:gd name="T52" fmla="*/ 113 w 193"/>
                <a:gd name="T53"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3" h="112">
                  <a:moveTo>
                    <a:pt x="113" y="112"/>
                  </a:moveTo>
                  <a:cubicBezTo>
                    <a:pt x="109" y="84"/>
                    <a:pt x="109" y="84"/>
                    <a:pt x="109" y="84"/>
                  </a:cubicBezTo>
                  <a:cubicBezTo>
                    <a:pt x="111" y="89"/>
                    <a:pt x="111" y="89"/>
                    <a:pt x="111" y="89"/>
                  </a:cubicBezTo>
                  <a:cubicBezTo>
                    <a:pt x="116" y="100"/>
                    <a:pt x="126" y="101"/>
                    <a:pt x="134" y="92"/>
                  </a:cubicBezTo>
                  <a:cubicBezTo>
                    <a:pt x="166" y="51"/>
                    <a:pt x="166" y="51"/>
                    <a:pt x="166" y="51"/>
                  </a:cubicBezTo>
                  <a:cubicBezTo>
                    <a:pt x="168" y="48"/>
                    <a:pt x="169" y="43"/>
                    <a:pt x="167" y="40"/>
                  </a:cubicBezTo>
                  <a:cubicBezTo>
                    <a:pt x="166" y="36"/>
                    <a:pt x="166" y="36"/>
                    <a:pt x="166" y="36"/>
                  </a:cubicBezTo>
                  <a:cubicBezTo>
                    <a:pt x="192" y="5"/>
                    <a:pt x="192" y="5"/>
                    <a:pt x="192" y="5"/>
                  </a:cubicBezTo>
                  <a:cubicBezTo>
                    <a:pt x="193" y="4"/>
                    <a:pt x="193" y="2"/>
                    <a:pt x="192" y="1"/>
                  </a:cubicBezTo>
                  <a:cubicBezTo>
                    <a:pt x="191" y="0"/>
                    <a:pt x="188" y="0"/>
                    <a:pt x="187" y="1"/>
                  </a:cubicBezTo>
                  <a:cubicBezTo>
                    <a:pt x="161" y="31"/>
                    <a:pt x="161" y="31"/>
                    <a:pt x="161" y="31"/>
                  </a:cubicBezTo>
                  <a:cubicBezTo>
                    <a:pt x="156" y="31"/>
                    <a:pt x="156" y="31"/>
                    <a:pt x="156" y="31"/>
                  </a:cubicBezTo>
                  <a:cubicBezTo>
                    <a:pt x="152" y="30"/>
                    <a:pt x="147" y="32"/>
                    <a:pt x="145" y="35"/>
                  </a:cubicBezTo>
                  <a:cubicBezTo>
                    <a:pt x="127" y="58"/>
                    <a:pt x="127" y="58"/>
                    <a:pt x="127" y="58"/>
                  </a:cubicBezTo>
                  <a:cubicBezTo>
                    <a:pt x="118" y="36"/>
                    <a:pt x="118" y="36"/>
                    <a:pt x="118" y="36"/>
                  </a:cubicBezTo>
                  <a:cubicBezTo>
                    <a:pt x="116" y="29"/>
                    <a:pt x="108" y="24"/>
                    <a:pt x="100" y="24"/>
                  </a:cubicBezTo>
                  <a:cubicBezTo>
                    <a:pt x="42" y="24"/>
                    <a:pt x="42" y="24"/>
                    <a:pt x="42" y="24"/>
                  </a:cubicBezTo>
                  <a:cubicBezTo>
                    <a:pt x="35" y="24"/>
                    <a:pt x="27" y="29"/>
                    <a:pt x="24" y="36"/>
                  </a:cubicBezTo>
                  <a:cubicBezTo>
                    <a:pt x="2" y="92"/>
                    <a:pt x="2" y="92"/>
                    <a:pt x="2" y="92"/>
                  </a:cubicBezTo>
                  <a:cubicBezTo>
                    <a:pt x="0" y="96"/>
                    <a:pt x="1" y="101"/>
                    <a:pt x="3" y="104"/>
                  </a:cubicBezTo>
                  <a:cubicBezTo>
                    <a:pt x="5" y="105"/>
                    <a:pt x="5" y="105"/>
                    <a:pt x="5" y="105"/>
                  </a:cubicBezTo>
                  <a:cubicBezTo>
                    <a:pt x="7" y="108"/>
                    <a:pt x="12" y="110"/>
                    <a:pt x="15" y="109"/>
                  </a:cubicBezTo>
                  <a:cubicBezTo>
                    <a:pt x="17" y="109"/>
                    <a:pt x="17" y="109"/>
                    <a:pt x="17" y="109"/>
                  </a:cubicBezTo>
                  <a:cubicBezTo>
                    <a:pt x="21" y="108"/>
                    <a:pt x="25" y="105"/>
                    <a:pt x="26" y="102"/>
                  </a:cubicBezTo>
                  <a:cubicBezTo>
                    <a:pt x="33" y="84"/>
                    <a:pt x="33" y="84"/>
                    <a:pt x="33" y="84"/>
                  </a:cubicBezTo>
                  <a:cubicBezTo>
                    <a:pt x="29" y="112"/>
                    <a:pt x="29" y="112"/>
                    <a:pt x="29" y="112"/>
                  </a:cubicBezTo>
                  <a:lnTo>
                    <a:pt x="113"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7"/>
            <p:cNvSpPr>
              <a:spLocks noChangeArrowheads="1"/>
            </p:cNvSpPr>
            <p:nvPr/>
          </p:nvSpPr>
          <p:spPr bwMode="auto">
            <a:xfrm>
              <a:off x="3884613" y="1811338"/>
              <a:ext cx="481013" cy="587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Oval 8"/>
            <p:cNvSpPr>
              <a:spLocks noChangeArrowheads="1"/>
            </p:cNvSpPr>
            <p:nvPr/>
          </p:nvSpPr>
          <p:spPr bwMode="auto">
            <a:xfrm>
              <a:off x="4035425" y="1211263"/>
              <a:ext cx="209550" cy="2095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59" name="Group 2058"/>
          <p:cNvGrpSpPr>
            <a:grpSpLocks noChangeAspect="1"/>
          </p:cNvGrpSpPr>
          <p:nvPr/>
        </p:nvGrpSpPr>
        <p:grpSpPr>
          <a:xfrm>
            <a:off x="7163032" y="2025755"/>
            <a:ext cx="777240" cy="777240"/>
            <a:chOff x="3994150" y="1406525"/>
            <a:chExt cx="658813" cy="658813"/>
          </a:xfrm>
        </p:grpSpPr>
        <p:sp>
          <p:nvSpPr>
            <p:cNvPr id="15" name="Oval 13"/>
            <p:cNvSpPr>
              <a:spLocks noChangeArrowheads="1"/>
            </p:cNvSpPr>
            <p:nvPr/>
          </p:nvSpPr>
          <p:spPr bwMode="auto">
            <a:xfrm>
              <a:off x="4113213" y="1795463"/>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Oval 14"/>
            <p:cNvSpPr>
              <a:spLocks noChangeArrowheads="1"/>
            </p:cNvSpPr>
            <p:nvPr/>
          </p:nvSpPr>
          <p:spPr bwMode="auto">
            <a:xfrm>
              <a:off x="4113213" y="1736725"/>
              <a:ext cx="30163" cy="285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Oval 15"/>
            <p:cNvSpPr>
              <a:spLocks noChangeArrowheads="1"/>
            </p:cNvSpPr>
            <p:nvPr/>
          </p:nvSpPr>
          <p:spPr bwMode="auto">
            <a:xfrm>
              <a:off x="4052888" y="1676400"/>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Oval 16"/>
            <p:cNvSpPr>
              <a:spLocks noChangeArrowheads="1"/>
            </p:cNvSpPr>
            <p:nvPr/>
          </p:nvSpPr>
          <p:spPr bwMode="auto">
            <a:xfrm>
              <a:off x="3994150" y="1676400"/>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Oval 17"/>
            <p:cNvSpPr>
              <a:spLocks noChangeArrowheads="1"/>
            </p:cNvSpPr>
            <p:nvPr/>
          </p:nvSpPr>
          <p:spPr bwMode="auto">
            <a:xfrm>
              <a:off x="4233863" y="1676400"/>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Oval 18"/>
            <p:cNvSpPr>
              <a:spLocks noChangeArrowheads="1"/>
            </p:cNvSpPr>
            <p:nvPr/>
          </p:nvSpPr>
          <p:spPr bwMode="auto">
            <a:xfrm>
              <a:off x="4173538" y="1676400"/>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Oval 19"/>
            <p:cNvSpPr>
              <a:spLocks noChangeArrowheads="1"/>
            </p:cNvSpPr>
            <p:nvPr/>
          </p:nvSpPr>
          <p:spPr bwMode="auto">
            <a:xfrm>
              <a:off x="4113213" y="1616075"/>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Oval 20"/>
            <p:cNvSpPr>
              <a:spLocks noChangeArrowheads="1"/>
            </p:cNvSpPr>
            <p:nvPr/>
          </p:nvSpPr>
          <p:spPr bwMode="auto">
            <a:xfrm>
              <a:off x="4113213" y="1555750"/>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Oval 21"/>
            <p:cNvSpPr>
              <a:spLocks noChangeArrowheads="1"/>
            </p:cNvSpPr>
            <p:nvPr/>
          </p:nvSpPr>
          <p:spPr bwMode="auto">
            <a:xfrm>
              <a:off x="4143375" y="1646238"/>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Oval 22"/>
            <p:cNvSpPr>
              <a:spLocks noChangeArrowheads="1"/>
            </p:cNvSpPr>
            <p:nvPr/>
          </p:nvSpPr>
          <p:spPr bwMode="auto">
            <a:xfrm>
              <a:off x="4083050" y="1646238"/>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Oval 23"/>
            <p:cNvSpPr>
              <a:spLocks noChangeArrowheads="1"/>
            </p:cNvSpPr>
            <p:nvPr/>
          </p:nvSpPr>
          <p:spPr bwMode="auto">
            <a:xfrm>
              <a:off x="4083050" y="1706563"/>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Oval 24"/>
            <p:cNvSpPr>
              <a:spLocks noChangeArrowheads="1"/>
            </p:cNvSpPr>
            <p:nvPr/>
          </p:nvSpPr>
          <p:spPr bwMode="auto">
            <a:xfrm>
              <a:off x="4052888" y="1616075"/>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48" name="Oval 25"/>
            <p:cNvSpPr>
              <a:spLocks noChangeArrowheads="1"/>
            </p:cNvSpPr>
            <p:nvPr/>
          </p:nvSpPr>
          <p:spPr bwMode="auto">
            <a:xfrm>
              <a:off x="4052888" y="1736725"/>
              <a:ext cx="30163" cy="285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49" name="Oval 26"/>
            <p:cNvSpPr>
              <a:spLocks noChangeArrowheads="1"/>
            </p:cNvSpPr>
            <p:nvPr/>
          </p:nvSpPr>
          <p:spPr bwMode="auto">
            <a:xfrm>
              <a:off x="4024313" y="1585913"/>
              <a:ext cx="28575"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51" name="Oval 27"/>
            <p:cNvSpPr>
              <a:spLocks noChangeArrowheads="1"/>
            </p:cNvSpPr>
            <p:nvPr/>
          </p:nvSpPr>
          <p:spPr bwMode="auto">
            <a:xfrm>
              <a:off x="4024313" y="1765300"/>
              <a:ext cx="28575"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52" name="Oval 28"/>
            <p:cNvSpPr>
              <a:spLocks noChangeArrowheads="1"/>
            </p:cNvSpPr>
            <p:nvPr/>
          </p:nvSpPr>
          <p:spPr bwMode="auto">
            <a:xfrm>
              <a:off x="4143375" y="1706563"/>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53" name="Oval 29"/>
            <p:cNvSpPr>
              <a:spLocks noChangeArrowheads="1"/>
            </p:cNvSpPr>
            <p:nvPr/>
          </p:nvSpPr>
          <p:spPr bwMode="auto">
            <a:xfrm>
              <a:off x="4173538" y="1736725"/>
              <a:ext cx="30163" cy="285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54" name="Oval 30"/>
            <p:cNvSpPr>
              <a:spLocks noChangeArrowheads="1"/>
            </p:cNvSpPr>
            <p:nvPr/>
          </p:nvSpPr>
          <p:spPr bwMode="auto">
            <a:xfrm>
              <a:off x="4173538" y="1616075"/>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55" name="Oval 31"/>
            <p:cNvSpPr>
              <a:spLocks noChangeArrowheads="1"/>
            </p:cNvSpPr>
            <p:nvPr/>
          </p:nvSpPr>
          <p:spPr bwMode="auto">
            <a:xfrm>
              <a:off x="4203700" y="1585913"/>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56" name="Oval 32"/>
            <p:cNvSpPr>
              <a:spLocks noChangeArrowheads="1"/>
            </p:cNvSpPr>
            <p:nvPr/>
          </p:nvSpPr>
          <p:spPr bwMode="auto">
            <a:xfrm>
              <a:off x="4203700" y="1765300"/>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58" name="Freeform 33"/>
            <p:cNvSpPr>
              <a:spLocks/>
            </p:cNvSpPr>
            <p:nvPr/>
          </p:nvSpPr>
          <p:spPr bwMode="auto">
            <a:xfrm>
              <a:off x="4113213" y="1406525"/>
              <a:ext cx="539750" cy="658813"/>
            </a:xfrm>
            <a:custGeom>
              <a:avLst/>
              <a:gdLst>
                <a:gd name="T0" fmla="*/ 128 w 144"/>
                <a:gd name="T1" fmla="*/ 0 h 176"/>
                <a:gd name="T2" fmla="*/ 112 w 144"/>
                <a:gd name="T3" fmla="*/ 16 h 176"/>
                <a:gd name="T4" fmla="*/ 128 w 144"/>
                <a:gd name="T5" fmla="*/ 32 h 176"/>
                <a:gd name="T6" fmla="*/ 128 w 144"/>
                <a:gd name="T7" fmla="*/ 56 h 176"/>
                <a:gd name="T8" fmla="*/ 96 w 144"/>
                <a:gd name="T9" fmla="*/ 88 h 176"/>
                <a:gd name="T10" fmla="*/ 96 w 144"/>
                <a:gd name="T11" fmla="*/ 88 h 176"/>
                <a:gd name="T12" fmla="*/ 64 w 144"/>
                <a:gd name="T13" fmla="*/ 56 h 176"/>
                <a:gd name="T14" fmla="*/ 64 w 144"/>
                <a:gd name="T15" fmla="*/ 32 h 176"/>
                <a:gd name="T16" fmla="*/ 80 w 144"/>
                <a:gd name="T17" fmla="*/ 16 h 176"/>
                <a:gd name="T18" fmla="*/ 64 w 144"/>
                <a:gd name="T19" fmla="*/ 0 h 176"/>
                <a:gd name="T20" fmla="*/ 48 w 144"/>
                <a:gd name="T21" fmla="*/ 16 h 176"/>
                <a:gd name="T22" fmla="*/ 48 w 144"/>
                <a:gd name="T23" fmla="*/ 56 h 176"/>
                <a:gd name="T24" fmla="*/ 88 w 144"/>
                <a:gd name="T25" fmla="*/ 103 h 176"/>
                <a:gd name="T26" fmla="*/ 88 w 144"/>
                <a:gd name="T27" fmla="*/ 128 h 176"/>
                <a:gd name="T28" fmla="*/ 88 w 144"/>
                <a:gd name="T29" fmla="*/ 136 h 176"/>
                <a:gd name="T30" fmla="*/ 77 w 144"/>
                <a:gd name="T31" fmla="*/ 160 h 176"/>
                <a:gd name="T32" fmla="*/ 52 w 144"/>
                <a:gd name="T33" fmla="*/ 168 h 176"/>
                <a:gd name="T34" fmla="*/ 8 w 144"/>
                <a:gd name="T35" fmla="*/ 124 h 176"/>
                <a:gd name="T36" fmla="*/ 4 w 144"/>
                <a:gd name="T37" fmla="*/ 120 h 176"/>
                <a:gd name="T38" fmla="*/ 0 w 144"/>
                <a:gd name="T39" fmla="*/ 124 h 176"/>
                <a:gd name="T40" fmla="*/ 52 w 144"/>
                <a:gd name="T41" fmla="*/ 176 h 176"/>
                <a:gd name="T42" fmla="*/ 104 w 144"/>
                <a:gd name="T43" fmla="*/ 124 h 176"/>
                <a:gd name="T44" fmla="*/ 104 w 144"/>
                <a:gd name="T45" fmla="*/ 103 h 176"/>
                <a:gd name="T46" fmla="*/ 144 w 144"/>
                <a:gd name="T47" fmla="*/ 56 h 176"/>
                <a:gd name="T48" fmla="*/ 144 w 144"/>
                <a:gd name="T49" fmla="*/ 16 h 176"/>
                <a:gd name="T50" fmla="*/ 128 w 144"/>
                <a:gd name="T5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 h="176">
                  <a:moveTo>
                    <a:pt x="128" y="0"/>
                  </a:moveTo>
                  <a:cubicBezTo>
                    <a:pt x="119" y="0"/>
                    <a:pt x="112" y="7"/>
                    <a:pt x="112" y="16"/>
                  </a:cubicBezTo>
                  <a:cubicBezTo>
                    <a:pt x="112" y="25"/>
                    <a:pt x="119" y="32"/>
                    <a:pt x="128" y="32"/>
                  </a:cubicBezTo>
                  <a:cubicBezTo>
                    <a:pt x="128" y="56"/>
                    <a:pt x="128" y="56"/>
                    <a:pt x="128" y="56"/>
                  </a:cubicBezTo>
                  <a:cubicBezTo>
                    <a:pt x="128" y="74"/>
                    <a:pt x="114" y="88"/>
                    <a:pt x="96" y="88"/>
                  </a:cubicBezTo>
                  <a:cubicBezTo>
                    <a:pt x="96" y="88"/>
                    <a:pt x="96" y="88"/>
                    <a:pt x="96" y="88"/>
                  </a:cubicBezTo>
                  <a:cubicBezTo>
                    <a:pt x="78" y="88"/>
                    <a:pt x="64" y="74"/>
                    <a:pt x="64" y="56"/>
                  </a:cubicBezTo>
                  <a:cubicBezTo>
                    <a:pt x="64" y="32"/>
                    <a:pt x="64" y="32"/>
                    <a:pt x="64" y="32"/>
                  </a:cubicBezTo>
                  <a:cubicBezTo>
                    <a:pt x="73" y="32"/>
                    <a:pt x="80" y="25"/>
                    <a:pt x="80" y="16"/>
                  </a:cubicBezTo>
                  <a:cubicBezTo>
                    <a:pt x="80" y="7"/>
                    <a:pt x="73" y="0"/>
                    <a:pt x="64" y="0"/>
                  </a:cubicBezTo>
                  <a:cubicBezTo>
                    <a:pt x="55" y="0"/>
                    <a:pt x="48" y="7"/>
                    <a:pt x="48" y="16"/>
                  </a:cubicBezTo>
                  <a:cubicBezTo>
                    <a:pt x="48" y="56"/>
                    <a:pt x="48" y="56"/>
                    <a:pt x="48" y="56"/>
                  </a:cubicBezTo>
                  <a:cubicBezTo>
                    <a:pt x="48" y="80"/>
                    <a:pt x="65" y="99"/>
                    <a:pt x="88" y="103"/>
                  </a:cubicBezTo>
                  <a:cubicBezTo>
                    <a:pt x="88" y="128"/>
                    <a:pt x="88" y="128"/>
                    <a:pt x="88" y="128"/>
                  </a:cubicBezTo>
                  <a:cubicBezTo>
                    <a:pt x="88" y="136"/>
                    <a:pt x="88" y="136"/>
                    <a:pt x="88" y="136"/>
                  </a:cubicBezTo>
                  <a:cubicBezTo>
                    <a:pt x="88" y="146"/>
                    <a:pt x="84" y="155"/>
                    <a:pt x="77" y="160"/>
                  </a:cubicBezTo>
                  <a:cubicBezTo>
                    <a:pt x="70" y="165"/>
                    <a:pt x="61" y="168"/>
                    <a:pt x="52" y="168"/>
                  </a:cubicBezTo>
                  <a:cubicBezTo>
                    <a:pt x="28" y="168"/>
                    <a:pt x="8" y="148"/>
                    <a:pt x="8" y="124"/>
                  </a:cubicBezTo>
                  <a:cubicBezTo>
                    <a:pt x="8" y="122"/>
                    <a:pt x="6" y="120"/>
                    <a:pt x="4" y="120"/>
                  </a:cubicBezTo>
                  <a:cubicBezTo>
                    <a:pt x="2" y="120"/>
                    <a:pt x="0" y="122"/>
                    <a:pt x="0" y="124"/>
                  </a:cubicBezTo>
                  <a:cubicBezTo>
                    <a:pt x="0" y="153"/>
                    <a:pt x="23" y="176"/>
                    <a:pt x="52" y="176"/>
                  </a:cubicBezTo>
                  <a:cubicBezTo>
                    <a:pt x="81" y="176"/>
                    <a:pt x="104" y="153"/>
                    <a:pt x="104" y="124"/>
                  </a:cubicBezTo>
                  <a:cubicBezTo>
                    <a:pt x="104" y="103"/>
                    <a:pt x="104" y="103"/>
                    <a:pt x="104" y="103"/>
                  </a:cubicBezTo>
                  <a:cubicBezTo>
                    <a:pt x="127" y="99"/>
                    <a:pt x="144" y="80"/>
                    <a:pt x="144" y="56"/>
                  </a:cubicBezTo>
                  <a:cubicBezTo>
                    <a:pt x="144" y="16"/>
                    <a:pt x="144" y="16"/>
                    <a:pt x="144" y="16"/>
                  </a:cubicBezTo>
                  <a:cubicBezTo>
                    <a:pt x="144" y="7"/>
                    <a:pt x="137" y="0"/>
                    <a:pt x="128"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069" name="Group 2068"/>
          <p:cNvGrpSpPr>
            <a:grpSpLocks noChangeAspect="1"/>
          </p:cNvGrpSpPr>
          <p:nvPr/>
        </p:nvGrpSpPr>
        <p:grpSpPr>
          <a:xfrm>
            <a:off x="4753712" y="2061942"/>
            <a:ext cx="1280160" cy="734703"/>
            <a:chOff x="5284701" y="1137507"/>
            <a:chExt cx="1433941" cy="822960"/>
          </a:xfrm>
        </p:grpSpPr>
        <p:sp>
          <p:nvSpPr>
            <p:cNvPr id="2062" name="Oval 40"/>
            <p:cNvSpPr>
              <a:spLocks noChangeArrowheads="1"/>
            </p:cNvSpPr>
            <p:nvPr/>
          </p:nvSpPr>
          <p:spPr bwMode="auto">
            <a:xfrm>
              <a:off x="5442642" y="1237259"/>
              <a:ext cx="315883" cy="311728"/>
            </a:xfrm>
            <a:prstGeom prst="ellipse">
              <a:avLst/>
            </a:prstGeom>
            <a:solidFill>
              <a:schemeClr val="accent1"/>
            </a:solidFill>
            <a:ln w="190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3" name="Freeform 41"/>
            <p:cNvSpPr>
              <a:spLocks/>
            </p:cNvSpPr>
            <p:nvPr/>
          </p:nvSpPr>
          <p:spPr bwMode="auto">
            <a:xfrm>
              <a:off x="5284701" y="1548987"/>
              <a:ext cx="627608" cy="311728"/>
            </a:xfrm>
            <a:custGeom>
              <a:avLst/>
              <a:gdLst>
                <a:gd name="T0" fmla="*/ 32 w 64"/>
                <a:gd name="T1" fmla="*/ 0 h 32"/>
                <a:gd name="T2" fmla="*/ 0 w 64"/>
                <a:gd name="T3" fmla="*/ 28 h 32"/>
                <a:gd name="T4" fmla="*/ 0 w 64"/>
                <a:gd name="T5" fmla="*/ 32 h 32"/>
                <a:gd name="T6" fmla="*/ 64 w 64"/>
                <a:gd name="T7" fmla="*/ 32 h 32"/>
                <a:gd name="T8" fmla="*/ 64 w 64"/>
                <a:gd name="T9" fmla="*/ 28 h 32"/>
                <a:gd name="T10" fmla="*/ 32 w 64"/>
                <a:gd name="T11" fmla="*/ 0 h 32"/>
              </a:gdLst>
              <a:ahLst/>
              <a:cxnLst>
                <a:cxn ang="0">
                  <a:pos x="T0" y="T1"/>
                </a:cxn>
                <a:cxn ang="0">
                  <a:pos x="T2" y="T3"/>
                </a:cxn>
                <a:cxn ang="0">
                  <a:pos x="T4" y="T5"/>
                </a:cxn>
                <a:cxn ang="0">
                  <a:pos x="T6" y="T7"/>
                </a:cxn>
                <a:cxn ang="0">
                  <a:pos x="T8" y="T9"/>
                </a:cxn>
                <a:cxn ang="0">
                  <a:pos x="T10" y="T11"/>
                </a:cxn>
              </a:cxnLst>
              <a:rect l="0" t="0" r="r" b="b"/>
              <a:pathLst>
                <a:path w="64" h="32">
                  <a:moveTo>
                    <a:pt x="32" y="0"/>
                  </a:moveTo>
                  <a:cubicBezTo>
                    <a:pt x="14" y="0"/>
                    <a:pt x="0" y="13"/>
                    <a:pt x="0" y="28"/>
                  </a:cubicBezTo>
                  <a:cubicBezTo>
                    <a:pt x="0" y="32"/>
                    <a:pt x="0" y="32"/>
                    <a:pt x="0" y="32"/>
                  </a:cubicBezTo>
                  <a:cubicBezTo>
                    <a:pt x="64" y="32"/>
                    <a:pt x="64" y="32"/>
                    <a:pt x="64" y="32"/>
                  </a:cubicBezTo>
                  <a:cubicBezTo>
                    <a:pt x="64" y="28"/>
                    <a:pt x="64" y="28"/>
                    <a:pt x="64" y="28"/>
                  </a:cubicBezTo>
                  <a:cubicBezTo>
                    <a:pt x="64" y="13"/>
                    <a:pt x="50" y="0"/>
                    <a:pt x="32" y="0"/>
                  </a:cubicBezTo>
                  <a:close/>
                </a:path>
              </a:pathLst>
            </a:custGeom>
            <a:solidFill>
              <a:schemeClr val="accent1"/>
            </a:solidFill>
            <a:ln w="190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4" name="Oval 42"/>
            <p:cNvSpPr>
              <a:spLocks noChangeArrowheads="1"/>
            </p:cNvSpPr>
            <p:nvPr/>
          </p:nvSpPr>
          <p:spPr bwMode="auto">
            <a:xfrm>
              <a:off x="6248975" y="1237259"/>
              <a:ext cx="311725" cy="311728"/>
            </a:xfrm>
            <a:prstGeom prst="ellipse">
              <a:avLst/>
            </a:prstGeom>
            <a:solidFill>
              <a:schemeClr val="accent1"/>
            </a:solidFill>
            <a:ln w="190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5" name="Freeform 43"/>
            <p:cNvSpPr>
              <a:spLocks/>
            </p:cNvSpPr>
            <p:nvPr/>
          </p:nvSpPr>
          <p:spPr bwMode="auto">
            <a:xfrm>
              <a:off x="6091034" y="1548987"/>
              <a:ext cx="627608" cy="311728"/>
            </a:xfrm>
            <a:custGeom>
              <a:avLst/>
              <a:gdLst>
                <a:gd name="T0" fmla="*/ 32 w 64"/>
                <a:gd name="T1" fmla="*/ 0 h 32"/>
                <a:gd name="T2" fmla="*/ 0 w 64"/>
                <a:gd name="T3" fmla="*/ 28 h 32"/>
                <a:gd name="T4" fmla="*/ 0 w 64"/>
                <a:gd name="T5" fmla="*/ 32 h 32"/>
                <a:gd name="T6" fmla="*/ 64 w 64"/>
                <a:gd name="T7" fmla="*/ 32 h 32"/>
                <a:gd name="T8" fmla="*/ 64 w 64"/>
                <a:gd name="T9" fmla="*/ 28 h 32"/>
                <a:gd name="T10" fmla="*/ 32 w 64"/>
                <a:gd name="T11" fmla="*/ 0 h 32"/>
              </a:gdLst>
              <a:ahLst/>
              <a:cxnLst>
                <a:cxn ang="0">
                  <a:pos x="T0" y="T1"/>
                </a:cxn>
                <a:cxn ang="0">
                  <a:pos x="T2" y="T3"/>
                </a:cxn>
                <a:cxn ang="0">
                  <a:pos x="T4" y="T5"/>
                </a:cxn>
                <a:cxn ang="0">
                  <a:pos x="T6" y="T7"/>
                </a:cxn>
                <a:cxn ang="0">
                  <a:pos x="T8" y="T9"/>
                </a:cxn>
                <a:cxn ang="0">
                  <a:pos x="T10" y="T11"/>
                </a:cxn>
              </a:cxnLst>
              <a:rect l="0" t="0" r="r" b="b"/>
              <a:pathLst>
                <a:path w="64" h="32">
                  <a:moveTo>
                    <a:pt x="32" y="0"/>
                  </a:moveTo>
                  <a:cubicBezTo>
                    <a:pt x="14" y="0"/>
                    <a:pt x="0" y="13"/>
                    <a:pt x="0" y="28"/>
                  </a:cubicBezTo>
                  <a:cubicBezTo>
                    <a:pt x="0" y="32"/>
                    <a:pt x="0" y="32"/>
                    <a:pt x="0" y="32"/>
                  </a:cubicBezTo>
                  <a:cubicBezTo>
                    <a:pt x="64" y="32"/>
                    <a:pt x="64" y="32"/>
                    <a:pt x="64" y="32"/>
                  </a:cubicBezTo>
                  <a:cubicBezTo>
                    <a:pt x="64" y="28"/>
                    <a:pt x="64" y="28"/>
                    <a:pt x="64" y="28"/>
                  </a:cubicBezTo>
                  <a:cubicBezTo>
                    <a:pt x="64" y="13"/>
                    <a:pt x="50" y="0"/>
                    <a:pt x="32" y="0"/>
                  </a:cubicBezTo>
                  <a:close/>
                </a:path>
              </a:pathLst>
            </a:custGeom>
            <a:solidFill>
              <a:schemeClr val="accent1"/>
            </a:solidFill>
            <a:ln w="190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6" name="Oval 44"/>
            <p:cNvSpPr>
              <a:spLocks noChangeArrowheads="1"/>
            </p:cNvSpPr>
            <p:nvPr/>
          </p:nvSpPr>
          <p:spPr bwMode="auto">
            <a:xfrm>
              <a:off x="5795931" y="1137507"/>
              <a:ext cx="411478" cy="411480"/>
            </a:xfrm>
            <a:prstGeom prst="ellipse">
              <a:avLst/>
            </a:prstGeom>
            <a:solidFill>
              <a:schemeClr val="accent1"/>
            </a:solidFill>
            <a:ln w="190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7" name="Freeform 45"/>
            <p:cNvSpPr>
              <a:spLocks/>
            </p:cNvSpPr>
            <p:nvPr/>
          </p:nvSpPr>
          <p:spPr bwMode="auto">
            <a:xfrm>
              <a:off x="5588114" y="1548987"/>
              <a:ext cx="827113" cy="411480"/>
            </a:xfrm>
            <a:custGeom>
              <a:avLst/>
              <a:gdLst>
                <a:gd name="T0" fmla="*/ 42 w 84"/>
                <a:gd name="T1" fmla="*/ 0 h 42"/>
                <a:gd name="T2" fmla="*/ 0 w 84"/>
                <a:gd name="T3" fmla="*/ 37 h 42"/>
                <a:gd name="T4" fmla="*/ 0 w 84"/>
                <a:gd name="T5" fmla="*/ 42 h 42"/>
                <a:gd name="T6" fmla="*/ 84 w 84"/>
                <a:gd name="T7" fmla="*/ 42 h 42"/>
                <a:gd name="T8" fmla="*/ 84 w 84"/>
                <a:gd name="T9" fmla="*/ 37 h 42"/>
                <a:gd name="T10" fmla="*/ 42 w 84"/>
                <a:gd name="T11" fmla="*/ 0 h 42"/>
              </a:gdLst>
              <a:ahLst/>
              <a:cxnLst>
                <a:cxn ang="0">
                  <a:pos x="T0" y="T1"/>
                </a:cxn>
                <a:cxn ang="0">
                  <a:pos x="T2" y="T3"/>
                </a:cxn>
                <a:cxn ang="0">
                  <a:pos x="T4" y="T5"/>
                </a:cxn>
                <a:cxn ang="0">
                  <a:pos x="T6" y="T7"/>
                </a:cxn>
                <a:cxn ang="0">
                  <a:pos x="T8" y="T9"/>
                </a:cxn>
                <a:cxn ang="0">
                  <a:pos x="T10" y="T11"/>
                </a:cxn>
              </a:cxnLst>
              <a:rect l="0" t="0" r="r" b="b"/>
              <a:pathLst>
                <a:path w="84" h="42">
                  <a:moveTo>
                    <a:pt x="42" y="0"/>
                  </a:moveTo>
                  <a:cubicBezTo>
                    <a:pt x="19" y="0"/>
                    <a:pt x="0" y="16"/>
                    <a:pt x="0" y="37"/>
                  </a:cubicBezTo>
                  <a:cubicBezTo>
                    <a:pt x="0" y="42"/>
                    <a:pt x="0" y="42"/>
                    <a:pt x="0" y="42"/>
                  </a:cubicBezTo>
                  <a:cubicBezTo>
                    <a:pt x="84" y="42"/>
                    <a:pt x="84" y="42"/>
                    <a:pt x="84" y="42"/>
                  </a:cubicBezTo>
                  <a:cubicBezTo>
                    <a:pt x="84" y="37"/>
                    <a:pt x="84" y="37"/>
                    <a:pt x="84" y="37"/>
                  </a:cubicBezTo>
                  <a:cubicBezTo>
                    <a:pt x="84" y="16"/>
                    <a:pt x="65" y="0"/>
                    <a:pt x="42" y="0"/>
                  </a:cubicBezTo>
                  <a:close/>
                </a:path>
              </a:pathLst>
            </a:custGeom>
            <a:solidFill>
              <a:schemeClr val="accent1"/>
            </a:solidFill>
            <a:ln w="190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3" name="Group 32"/>
          <p:cNvGrpSpPr>
            <a:grpSpLocks noChangeAspect="1"/>
          </p:cNvGrpSpPr>
          <p:nvPr/>
        </p:nvGrpSpPr>
        <p:grpSpPr>
          <a:xfrm>
            <a:off x="2953247" y="2025755"/>
            <a:ext cx="636777" cy="777240"/>
            <a:chOff x="3705225" y="1230313"/>
            <a:chExt cx="539751" cy="658812"/>
          </a:xfrm>
        </p:grpSpPr>
        <p:sp>
          <p:nvSpPr>
            <p:cNvPr id="2072" name="Freeform 49"/>
            <p:cNvSpPr>
              <a:spLocks/>
            </p:cNvSpPr>
            <p:nvPr/>
          </p:nvSpPr>
          <p:spPr bwMode="auto">
            <a:xfrm>
              <a:off x="3763963" y="1289050"/>
              <a:ext cx="481013" cy="600075"/>
            </a:xfrm>
            <a:custGeom>
              <a:avLst/>
              <a:gdLst>
                <a:gd name="T0" fmla="*/ 120 w 128"/>
                <a:gd name="T1" fmla="*/ 0 h 160"/>
                <a:gd name="T2" fmla="*/ 120 w 128"/>
                <a:gd name="T3" fmla="*/ 144 h 160"/>
                <a:gd name="T4" fmla="*/ 120 w 128"/>
                <a:gd name="T5" fmla="*/ 152 h 160"/>
                <a:gd name="T6" fmla="*/ 112 w 128"/>
                <a:gd name="T7" fmla="*/ 152 h 160"/>
                <a:gd name="T8" fmla="*/ 0 w 128"/>
                <a:gd name="T9" fmla="*/ 152 h 160"/>
                <a:gd name="T10" fmla="*/ 8 w 128"/>
                <a:gd name="T11" fmla="*/ 160 h 160"/>
                <a:gd name="T12" fmla="*/ 120 w 128"/>
                <a:gd name="T13" fmla="*/ 160 h 160"/>
                <a:gd name="T14" fmla="*/ 128 w 128"/>
                <a:gd name="T15" fmla="*/ 152 h 160"/>
                <a:gd name="T16" fmla="*/ 128 w 128"/>
                <a:gd name="T17" fmla="*/ 8 h 160"/>
                <a:gd name="T18" fmla="*/ 120 w 128"/>
                <a:gd name="T1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60">
                  <a:moveTo>
                    <a:pt x="120" y="0"/>
                  </a:moveTo>
                  <a:cubicBezTo>
                    <a:pt x="120" y="144"/>
                    <a:pt x="120" y="144"/>
                    <a:pt x="120" y="144"/>
                  </a:cubicBezTo>
                  <a:cubicBezTo>
                    <a:pt x="120" y="152"/>
                    <a:pt x="120" y="152"/>
                    <a:pt x="120" y="152"/>
                  </a:cubicBezTo>
                  <a:cubicBezTo>
                    <a:pt x="112" y="152"/>
                    <a:pt x="112" y="152"/>
                    <a:pt x="112" y="152"/>
                  </a:cubicBezTo>
                  <a:cubicBezTo>
                    <a:pt x="0" y="152"/>
                    <a:pt x="0" y="152"/>
                    <a:pt x="0" y="152"/>
                  </a:cubicBezTo>
                  <a:cubicBezTo>
                    <a:pt x="0" y="156"/>
                    <a:pt x="4" y="160"/>
                    <a:pt x="8" y="160"/>
                  </a:cubicBezTo>
                  <a:cubicBezTo>
                    <a:pt x="120" y="160"/>
                    <a:pt x="120" y="160"/>
                    <a:pt x="120" y="160"/>
                  </a:cubicBezTo>
                  <a:cubicBezTo>
                    <a:pt x="124" y="160"/>
                    <a:pt x="128" y="156"/>
                    <a:pt x="128" y="152"/>
                  </a:cubicBezTo>
                  <a:cubicBezTo>
                    <a:pt x="128" y="8"/>
                    <a:pt x="128" y="8"/>
                    <a:pt x="128" y="8"/>
                  </a:cubicBezTo>
                  <a:cubicBezTo>
                    <a:pt x="128" y="4"/>
                    <a:pt x="124" y="0"/>
                    <a:pt x="12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73" name="Freeform 50"/>
            <p:cNvSpPr>
              <a:spLocks/>
            </p:cNvSpPr>
            <p:nvPr/>
          </p:nvSpPr>
          <p:spPr bwMode="auto">
            <a:xfrm>
              <a:off x="3705225" y="1230313"/>
              <a:ext cx="479425" cy="600075"/>
            </a:xfrm>
            <a:custGeom>
              <a:avLst/>
              <a:gdLst>
                <a:gd name="T0" fmla="*/ 128 w 128"/>
                <a:gd name="T1" fmla="*/ 160 h 160"/>
                <a:gd name="T2" fmla="*/ 128 w 128"/>
                <a:gd name="T3" fmla="*/ 152 h 160"/>
                <a:gd name="T4" fmla="*/ 128 w 128"/>
                <a:gd name="T5" fmla="*/ 8 h 160"/>
                <a:gd name="T6" fmla="*/ 120 w 128"/>
                <a:gd name="T7" fmla="*/ 0 h 160"/>
                <a:gd name="T8" fmla="*/ 8 w 128"/>
                <a:gd name="T9" fmla="*/ 0 h 160"/>
                <a:gd name="T10" fmla="*/ 0 w 128"/>
                <a:gd name="T11" fmla="*/ 8 h 160"/>
                <a:gd name="T12" fmla="*/ 0 w 128"/>
                <a:gd name="T13" fmla="*/ 152 h 160"/>
                <a:gd name="T14" fmla="*/ 8 w 128"/>
                <a:gd name="T15" fmla="*/ 160 h 160"/>
                <a:gd name="T16" fmla="*/ 120 w 128"/>
                <a:gd name="T17" fmla="*/ 160 h 160"/>
                <a:gd name="T18" fmla="*/ 128 w 128"/>
                <a:gd name="T19"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60">
                  <a:moveTo>
                    <a:pt x="128" y="160"/>
                  </a:moveTo>
                  <a:cubicBezTo>
                    <a:pt x="128" y="152"/>
                    <a:pt x="128" y="152"/>
                    <a:pt x="128" y="152"/>
                  </a:cubicBezTo>
                  <a:cubicBezTo>
                    <a:pt x="128" y="8"/>
                    <a:pt x="128" y="8"/>
                    <a:pt x="128" y="8"/>
                  </a:cubicBezTo>
                  <a:cubicBezTo>
                    <a:pt x="128" y="4"/>
                    <a:pt x="124" y="0"/>
                    <a:pt x="120" y="0"/>
                  </a:cubicBezTo>
                  <a:cubicBezTo>
                    <a:pt x="8" y="0"/>
                    <a:pt x="8" y="0"/>
                    <a:pt x="8" y="0"/>
                  </a:cubicBezTo>
                  <a:cubicBezTo>
                    <a:pt x="4" y="0"/>
                    <a:pt x="0" y="4"/>
                    <a:pt x="0" y="8"/>
                  </a:cubicBezTo>
                  <a:cubicBezTo>
                    <a:pt x="0" y="152"/>
                    <a:pt x="0" y="152"/>
                    <a:pt x="0" y="152"/>
                  </a:cubicBezTo>
                  <a:cubicBezTo>
                    <a:pt x="0" y="156"/>
                    <a:pt x="4" y="160"/>
                    <a:pt x="8" y="160"/>
                  </a:cubicBezTo>
                  <a:cubicBezTo>
                    <a:pt x="120" y="160"/>
                    <a:pt x="120" y="160"/>
                    <a:pt x="120" y="160"/>
                  </a:cubicBezTo>
                  <a:lnTo>
                    <a:pt x="128" y="16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74" name="Freeform 51"/>
            <p:cNvSpPr>
              <a:spLocks/>
            </p:cNvSpPr>
            <p:nvPr/>
          </p:nvSpPr>
          <p:spPr bwMode="auto">
            <a:xfrm>
              <a:off x="3763963" y="1304925"/>
              <a:ext cx="128588" cy="104775"/>
            </a:xfrm>
            <a:custGeom>
              <a:avLst/>
              <a:gdLst>
                <a:gd name="T0" fmla="*/ 26 w 81"/>
                <a:gd name="T1" fmla="*/ 66 h 66"/>
                <a:gd name="T2" fmla="*/ 0 w 81"/>
                <a:gd name="T3" fmla="*/ 40 h 66"/>
                <a:gd name="T4" fmla="*/ 15 w 81"/>
                <a:gd name="T5" fmla="*/ 26 h 66"/>
                <a:gd name="T6" fmla="*/ 26 w 81"/>
                <a:gd name="T7" fmla="*/ 40 h 66"/>
                <a:gd name="T8" fmla="*/ 66 w 81"/>
                <a:gd name="T9" fmla="*/ 0 h 66"/>
                <a:gd name="T10" fmla="*/ 81 w 81"/>
                <a:gd name="T11" fmla="*/ 14 h 66"/>
                <a:gd name="T12" fmla="*/ 26 w 81"/>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81" h="66">
                  <a:moveTo>
                    <a:pt x="26" y="66"/>
                  </a:moveTo>
                  <a:lnTo>
                    <a:pt x="0" y="40"/>
                  </a:lnTo>
                  <a:lnTo>
                    <a:pt x="15" y="26"/>
                  </a:lnTo>
                  <a:lnTo>
                    <a:pt x="26" y="40"/>
                  </a:lnTo>
                  <a:lnTo>
                    <a:pt x="66" y="0"/>
                  </a:lnTo>
                  <a:lnTo>
                    <a:pt x="81" y="14"/>
                  </a:lnTo>
                  <a:lnTo>
                    <a:pt x="26"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5" name="Freeform 52"/>
            <p:cNvSpPr>
              <a:spLocks/>
            </p:cNvSpPr>
            <p:nvPr/>
          </p:nvSpPr>
          <p:spPr bwMode="auto">
            <a:xfrm>
              <a:off x="3763963" y="1470025"/>
              <a:ext cx="128588" cy="104775"/>
            </a:xfrm>
            <a:custGeom>
              <a:avLst/>
              <a:gdLst>
                <a:gd name="T0" fmla="*/ 26 w 81"/>
                <a:gd name="T1" fmla="*/ 66 h 66"/>
                <a:gd name="T2" fmla="*/ 0 w 81"/>
                <a:gd name="T3" fmla="*/ 40 h 66"/>
                <a:gd name="T4" fmla="*/ 15 w 81"/>
                <a:gd name="T5" fmla="*/ 26 h 66"/>
                <a:gd name="T6" fmla="*/ 26 w 81"/>
                <a:gd name="T7" fmla="*/ 40 h 66"/>
                <a:gd name="T8" fmla="*/ 66 w 81"/>
                <a:gd name="T9" fmla="*/ 0 h 66"/>
                <a:gd name="T10" fmla="*/ 81 w 81"/>
                <a:gd name="T11" fmla="*/ 14 h 66"/>
                <a:gd name="T12" fmla="*/ 26 w 81"/>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81" h="66">
                  <a:moveTo>
                    <a:pt x="26" y="66"/>
                  </a:moveTo>
                  <a:lnTo>
                    <a:pt x="0" y="40"/>
                  </a:lnTo>
                  <a:lnTo>
                    <a:pt x="15" y="26"/>
                  </a:lnTo>
                  <a:lnTo>
                    <a:pt x="26" y="40"/>
                  </a:lnTo>
                  <a:lnTo>
                    <a:pt x="66" y="0"/>
                  </a:lnTo>
                  <a:lnTo>
                    <a:pt x="81" y="14"/>
                  </a:lnTo>
                  <a:lnTo>
                    <a:pt x="26"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6" name="Freeform 53"/>
            <p:cNvSpPr>
              <a:spLocks/>
            </p:cNvSpPr>
            <p:nvPr/>
          </p:nvSpPr>
          <p:spPr bwMode="auto">
            <a:xfrm>
              <a:off x="3763963" y="1635125"/>
              <a:ext cx="128588" cy="104775"/>
            </a:xfrm>
            <a:custGeom>
              <a:avLst/>
              <a:gdLst>
                <a:gd name="T0" fmla="*/ 26 w 81"/>
                <a:gd name="T1" fmla="*/ 66 h 66"/>
                <a:gd name="T2" fmla="*/ 0 w 81"/>
                <a:gd name="T3" fmla="*/ 40 h 66"/>
                <a:gd name="T4" fmla="*/ 15 w 81"/>
                <a:gd name="T5" fmla="*/ 26 h 66"/>
                <a:gd name="T6" fmla="*/ 26 w 81"/>
                <a:gd name="T7" fmla="*/ 40 h 66"/>
                <a:gd name="T8" fmla="*/ 66 w 81"/>
                <a:gd name="T9" fmla="*/ 0 h 66"/>
                <a:gd name="T10" fmla="*/ 81 w 81"/>
                <a:gd name="T11" fmla="*/ 14 h 66"/>
                <a:gd name="T12" fmla="*/ 26 w 81"/>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81" h="66">
                  <a:moveTo>
                    <a:pt x="26" y="66"/>
                  </a:moveTo>
                  <a:lnTo>
                    <a:pt x="0" y="40"/>
                  </a:lnTo>
                  <a:lnTo>
                    <a:pt x="15" y="26"/>
                  </a:lnTo>
                  <a:lnTo>
                    <a:pt x="26" y="40"/>
                  </a:lnTo>
                  <a:lnTo>
                    <a:pt x="66" y="0"/>
                  </a:lnTo>
                  <a:lnTo>
                    <a:pt x="81" y="14"/>
                  </a:lnTo>
                  <a:lnTo>
                    <a:pt x="26"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7" name="Rectangle 54"/>
            <p:cNvSpPr>
              <a:spLocks noChangeArrowheads="1"/>
            </p:cNvSpPr>
            <p:nvPr/>
          </p:nvSpPr>
          <p:spPr bwMode="auto">
            <a:xfrm>
              <a:off x="3944938" y="1335088"/>
              <a:ext cx="179388" cy="30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8" name="Rectangle 55"/>
            <p:cNvSpPr>
              <a:spLocks noChangeArrowheads="1"/>
            </p:cNvSpPr>
            <p:nvPr/>
          </p:nvSpPr>
          <p:spPr bwMode="auto">
            <a:xfrm>
              <a:off x="3944938" y="1500188"/>
              <a:ext cx="179388" cy="30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9" name="Rectangle 56"/>
            <p:cNvSpPr>
              <a:spLocks noChangeArrowheads="1"/>
            </p:cNvSpPr>
            <p:nvPr/>
          </p:nvSpPr>
          <p:spPr bwMode="auto">
            <a:xfrm>
              <a:off x="3944938" y="1665288"/>
              <a:ext cx="179388" cy="30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90632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I APPLY?</a:t>
            </a:r>
            <a:endParaRPr lang="en-US" dirty="0"/>
          </a:p>
        </p:txBody>
      </p:sp>
      <p:sp>
        <p:nvSpPr>
          <p:cNvPr id="3" name="Content Placeholder 2"/>
          <p:cNvSpPr>
            <a:spLocks noGrp="1"/>
          </p:cNvSpPr>
          <p:nvPr>
            <p:ph idx="1"/>
          </p:nvPr>
        </p:nvSpPr>
        <p:spPr/>
        <p:txBody>
          <a:bodyPr/>
          <a:lstStyle/>
          <a:p>
            <a:r>
              <a:rPr lang="en-US" dirty="0"/>
              <a:t>Fill out the </a:t>
            </a:r>
            <a:r>
              <a:rPr lang="en-US" dirty="0" smtClean="0"/>
              <a:t>application form</a:t>
            </a:r>
            <a:endParaRPr lang="en-US" dirty="0"/>
          </a:p>
          <a:p>
            <a:r>
              <a:rPr lang="en-US" dirty="0"/>
              <a:t>A designee may upload the information</a:t>
            </a:r>
          </a:p>
          <a:p>
            <a:r>
              <a:rPr lang="en-US" dirty="0"/>
              <a:t>Two options for listing </a:t>
            </a:r>
            <a:r>
              <a:rPr lang="en-US" dirty="0" smtClean="0"/>
              <a:t>information</a:t>
            </a:r>
            <a:endParaRPr lang="en-US" dirty="0"/>
          </a:p>
          <a:p>
            <a:r>
              <a:rPr lang="en-US" dirty="0"/>
              <a:t>Applications are accepted anytime – </a:t>
            </a:r>
            <a:r>
              <a:rPr lang="en-US" dirty="0" smtClean="0"/>
              <a:t/>
            </a:r>
            <a:br>
              <a:rPr lang="en-US" dirty="0" smtClean="0"/>
            </a:br>
            <a:r>
              <a:rPr lang="en-US" dirty="0" smtClean="0"/>
              <a:t>membership </a:t>
            </a:r>
            <a:r>
              <a:rPr lang="en-US" dirty="0"/>
              <a:t>awarded quarterly</a:t>
            </a:r>
          </a:p>
          <a:p>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007"/>
          <a:stretch/>
        </p:blipFill>
        <p:spPr>
          <a:xfrm>
            <a:off x="4738816" y="505376"/>
            <a:ext cx="3996408" cy="4132747"/>
          </a:xfrm>
          <a:prstGeom prst="rect">
            <a:avLst/>
          </a:prstGeom>
          <a:noFill/>
          <a:ln w="12700">
            <a:solidFill>
              <a:schemeClr val="tx1">
                <a:lumMod val="85000"/>
              </a:schemeClr>
            </a:solidFill>
            <a:miter lim="800000"/>
            <a:headEnd/>
            <a:tailEnd/>
          </a:ln>
        </p:spPr>
      </p:pic>
    </p:spTree>
    <p:extLst>
      <p:ext uri="{BB962C8B-B14F-4D97-AF65-F5344CB8AC3E}">
        <p14:creationId xmlns:p14="http://schemas.microsoft.com/office/powerpoint/2010/main" val="113705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OPTION </a:t>
            </a:r>
            <a:r>
              <a:rPr lang="en-US" dirty="0"/>
              <a:t>ONE</a:t>
            </a:r>
            <a:br>
              <a:rPr lang="en-US" dirty="0"/>
            </a:br>
            <a:r>
              <a:rPr lang="en-US" sz="2000" b="0" dirty="0" smtClean="0">
                <a:solidFill>
                  <a:schemeClr val="accent2"/>
                </a:solidFill>
              </a:rPr>
              <a:t>DOCUMENTING FACULTY DEVELOPMENT</a:t>
            </a:r>
            <a:endParaRPr lang="en-US" sz="2000" b="0" dirty="0"/>
          </a:p>
        </p:txBody>
      </p:sp>
      <p:sp>
        <p:nvSpPr>
          <p:cNvPr id="5" name="Content Placeholder 4"/>
          <p:cNvSpPr>
            <a:spLocks noGrp="1"/>
          </p:cNvSpPr>
          <p:nvPr>
            <p:ph idx="1"/>
          </p:nvPr>
        </p:nvSpPr>
        <p:spPr>
          <a:xfrm>
            <a:off x="342900" y="1028700"/>
            <a:ext cx="8515350" cy="3476625"/>
          </a:xfrm>
        </p:spPr>
        <p:txBody>
          <a:bodyPr/>
          <a:lstStyle/>
          <a:p>
            <a:pPr marL="0" indent="0">
              <a:buNone/>
            </a:pPr>
            <a:r>
              <a:rPr lang="en-US" b="1" dirty="0"/>
              <a:t>Update </a:t>
            </a:r>
            <a:r>
              <a:rPr lang="en-US" b="1" dirty="0" smtClean="0"/>
              <a:t>RE-AIMS</a:t>
            </a:r>
            <a:endParaRPr lang="en-US" b="1" dirty="0"/>
          </a:p>
          <a:p>
            <a:pPr marL="0" indent="0">
              <a:buNone/>
            </a:pPr>
            <a:r>
              <a:rPr lang="en-US" dirty="0"/>
              <a:t>“Relating to teaching/education”</a:t>
            </a:r>
          </a:p>
          <a:p>
            <a:r>
              <a:rPr lang="en-US" dirty="0"/>
              <a:t>Academic career development</a:t>
            </a:r>
          </a:p>
          <a:p>
            <a:r>
              <a:rPr lang="en-US" dirty="0"/>
              <a:t>Publications/presentations</a:t>
            </a:r>
          </a:p>
          <a:p>
            <a:r>
              <a:rPr lang="en-US" dirty="0"/>
              <a:t>Professional society, committee roles</a:t>
            </a:r>
          </a:p>
          <a:p>
            <a:endParaRPr lang="en-US" dirty="0"/>
          </a:p>
        </p:txBody>
      </p: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b="44589"/>
          <a:stretch/>
        </p:blipFill>
        <p:spPr>
          <a:xfrm>
            <a:off x="342900" y="3248026"/>
            <a:ext cx="7315200" cy="803368"/>
          </a:xfrm>
          <a:prstGeom prst="rect">
            <a:avLst/>
          </a:prstGeom>
          <a:noFill/>
          <a:ln w="12700">
            <a:solidFill>
              <a:schemeClr val="tx1">
                <a:lumMod val="85000"/>
              </a:schemeClr>
            </a:solidFill>
            <a:miter lim="800000"/>
            <a:headEnd/>
            <a:tailEnd/>
          </a:ln>
        </p:spPr>
      </p:pic>
    </p:spTree>
    <p:extLst>
      <p:ext uri="{BB962C8B-B14F-4D97-AF65-F5344CB8AC3E}">
        <p14:creationId xmlns:p14="http://schemas.microsoft.com/office/powerpoint/2010/main" val="366884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2900" y="1"/>
            <a:ext cx="8515350" cy="1028700"/>
          </a:xfrm>
        </p:spPr>
        <p:txBody>
          <a:bodyPr/>
          <a:lstStyle/>
          <a:p>
            <a:r>
              <a:rPr lang="en-US" dirty="0" smtClean="0"/>
              <a:t>OPTION </a:t>
            </a:r>
            <a:r>
              <a:rPr lang="en-US" dirty="0"/>
              <a:t>ONE</a:t>
            </a:r>
            <a:br>
              <a:rPr lang="en-US" dirty="0"/>
            </a:br>
            <a:r>
              <a:rPr lang="en-US" sz="2000" b="0" dirty="0" smtClean="0">
                <a:solidFill>
                  <a:schemeClr val="accent2"/>
                </a:solidFill>
              </a:rPr>
              <a:t>DOCUMENTING FACULTY DEVELOPMENT</a:t>
            </a:r>
            <a:endParaRPr lang="en-US" sz="2000" b="0" dirty="0"/>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 r="50140" b="28733"/>
          <a:stretch/>
        </p:blipFill>
        <p:spPr bwMode="auto">
          <a:xfrm>
            <a:off x="342900" y="1216836"/>
            <a:ext cx="7315200" cy="3266475"/>
          </a:xfrm>
          <a:prstGeom prst="rect">
            <a:avLst/>
          </a:prstGeom>
          <a:noFill/>
          <a:ln w="12700">
            <a:no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3528060" y="3154574"/>
            <a:ext cx="1874520" cy="182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506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2900" y="1"/>
            <a:ext cx="8515350" cy="1028700"/>
          </a:xfrm>
        </p:spPr>
        <p:txBody>
          <a:bodyPr/>
          <a:lstStyle/>
          <a:p>
            <a:r>
              <a:rPr lang="en-US" dirty="0" smtClean="0"/>
              <a:t>OPTION </a:t>
            </a:r>
            <a:r>
              <a:rPr lang="en-US" dirty="0"/>
              <a:t>ONE</a:t>
            </a:r>
            <a:br>
              <a:rPr lang="en-US" dirty="0"/>
            </a:br>
            <a:r>
              <a:rPr lang="en-US" sz="2000" b="0" dirty="0" smtClean="0">
                <a:solidFill>
                  <a:schemeClr val="accent2"/>
                </a:solidFill>
              </a:rPr>
              <a:t>DOCUMENTING FACULTY DEVELOPMENT</a:t>
            </a:r>
            <a:endParaRPr lang="en-US" sz="2000" b="0" dirty="0"/>
          </a:p>
        </p:txBody>
      </p:sp>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50138" b="10163"/>
          <a:stretch/>
        </p:blipFill>
        <p:spPr bwMode="auto">
          <a:xfrm>
            <a:off x="342900" y="1025525"/>
            <a:ext cx="6400391" cy="3603625"/>
          </a:xfrm>
          <a:prstGeom prst="rect">
            <a:avLst/>
          </a:prstGeom>
          <a:noFill/>
          <a:ln w="12700">
            <a:no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772297" y="3058297"/>
            <a:ext cx="364525" cy="0"/>
          </a:xfrm>
          <a:custGeom>
            <a:avLst/>
            <a:gdLst>
              <a:gd name="connsiteX0" fmla="*/ 0 w 364525"/>
              <a:gd name="connsiteY0" fmla="*/ 0 h 0"/>
              <a:gd name="connsiteX1" fmla="*/ 364525 w 364525"/>
              <a:gd name="connsiteY1" fmla="*/ 0 h 0"/>
            </a:gdLst>
            <a:ahLst/>
            <a:cxnLst>
              <a:cxn ang="0">
                <a:pos x="connsiteX0" y="connsiteY0"/>
              </a:cxn>
              <a:cxn ang="0">
                <a:pos x="connsiteX1" y="connsiteY1"/>
              </a:cxn>
            </a:cxnLst>
            <a:rect l="l" t="t" r="r" b="b"/>
            <a:pathLst>
              <a:path w="364525">
                <a:moveTo>
                  <a:pt x="0" y="0"/>
                </a:moveTo>
                <a:lnTo>
                  <a:pt x="364525" y="0"/>
                </a:lnTo>
              </a:path>
            </a:pathLst>
          </a:custGeom>
          <a:noFill/>
          <a:ln w="28575">
            <a:solidFill>
              <a:schemeClr val="accent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871357" y="1912720"/>
            <a:ext cx="1874520" cy="1828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724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624" y="204716"/>
            <a:ext cx="8515350" cy="1028700"/>
          </a:xfrm>
        </p:spPr>
        <p:txBody>
          <a:bodyPr/>
          <a:lstStyle/>
          <a:p>
            <a:r>
              <a:rPr lang="en-US" dirty="0" smtClean="0">
                <a:solidFill>
                  <a:schemeClr val="bg1"/>
                </a:solidFill>
              </a:rPr>
              <a:t>Development topics that Count and Do not Count</a:t>
            </a:r>
            <a:r>
              <a:rPr lang="en-US" dirty="0">
                <a:solidFill>
                  <a:schemeClr val="bg1"/>
                </a:solidFill>
              </a:rPr>
              <a:t/>
            </a:r>
            <a:br>
              <a:rPr lang="en-US" dirty="0">
                <a:solidFill>
                  <a:schemeClr val="bg1"/>
                </a:solidFill>
              </a:rPr>
            </a:br>
            <a:endParaRPr lang="en-US" dirty="0">
              <a:solidFill>
                <a:schemeClr val="bg1"/>
              </a:solidFill>
            </a:endParaRPr>
          </a:p>
        </p:txBody>
      </p:sp>
      <p:pic>
        <p:nvPicPr>
          <p:cNvPr id="1026"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t="19319" b="10627"/>
          <a:stretch/>
        </p:blipFill>
        <p:spPr bwMode="auto">
          <a:xfrm>
            <a:off x="246964" y="996288"/>
            <a:ext cx="8897035" cy="350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46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OPTION TWO</a:t>
            </a:r>
            <a:r>
              <a:rPr lang="en-US" dirty="0"/>
              <a:t/>
            </a:r>
            <a:br>
              <a:rPr lang="en-US" dirty="0"/>
            </a:br>
            <a:r>
              <a:rPr lang="en-US" sz="2000" b="0" dirty="0" smtClean="0">
                <a:solidFill>
                  <a:schemeClr val="accent2"/>
                </a:solidFill>
              </a:rPr>
              <a:t>APPLICATION PROCESS</a:t>
            </a:r>
            <a:endParaRPr lang="en-US" sz="2000" b="0" dirty="0"/>
          </a:p>
        </p:txBody>
      </p:sp>
      <p:sp>
        <p:nvSpPr>
          <p:cNvPr id="2" name="Content Placeholder 1"/>
          <p:cNvSpPr>
            <a:spLocks noGrp="1"/>
          </p:cNvSpPr>
          <p:nvPr>
            <p:ph idx="1"/>
          </p:nvPr>
        </p:nvSpPr>
        <p:spPr>
          <a:xfrm>
            <a:off x="342900" y="1028701"/>
            <a:ext cx="8515350" cy="552450"/>
          </a:xfrm>
        </p:spPr>
        <p:txBody>
          <a:bodyPr/>
          <a:lstStyle/>
          <a:p>
            <a:pPr marL="0" indent="0">
              <a:buNone/>
            </a:pPr>
            <a:r>
              <a:rPr lang="en-US" b="1" dirty="0"/>
              <a:t>List courses individually</a:t>
            </a:r>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4167" r="8542" b="18756"/>
          <a:stretch/>
        </p:blipFill>
        <p:spPr>
          <a:xfrm>
            <a:off x="914400" y="1508765"/>
            <a:ext cx="6217920" cy="3116575"/>
          </a:xfrm>
          <a:prstGeom prst="rect">
            <a:avLst/>
          </a:prstGeom>
          <a:noFill/>
          <a:ln w="12700">
            <a:noFill/>
            <a:miter lim="800000"/>
            <a:headEnd/>
            <a:tailEnd/>
          </a:ln>
        </p:spPr>
      </p:pic>
    </p:spTree>
    <p:extLst>
      <p:ext uri="{BB962C8B-B14F-4D97-AF65-F5344CB8AC3E}">
        <p14:creationId xmlns:p14="http://schemas.microsoft.com/office/powerpoint/2010/main" val="388564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69" y="-395785"/>
            <a:ext cx="8515350" cy="1028700"/>
          </a:xfrm>
        </p:spPr>
        <p:txBody>
          <a:bodyPr/>
          <a:lstStyle/>
          <a:p>
            <a:r>
              <a:rPr lang="en-US" dirty="0"/>
              <a:t>OPTION </a:t>
            </a:r>
            <a:r>
              <a:rPr lang="en-US" dirty="0" smtClean="0"/>
              <a:t>TWO EXAMPLES</a:t>
            </a:r>
            <a:endParaRPr lang="en-US" dirty="0"/>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46" y="810702"/>
            <a:ext cx="6880676" cy="3699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826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6"/>
          <p:cNvSpPr>
            <a:spLocks noEditPoints="1"/>
          </p:cNvSpPr>
          <p:nvPr/>
        </p:nvSpPr>
        <p:spPr bwMode="auto">
          <a:xfrm>
            <a:off x="1409284" y="2308860"/>
            <a:ext cx="827088" cy="828674"/>
          </a:xfrm>
          <a:custGeom>
            <a:avLst/>
            <a:gdLst>
              <a:gd name="T0" fmla="*/ 80 w 160"/>
              <a:gd name="T1" fmla="*/ 0 h 160"/>
              <a:gd name="T2" fmla="*/ 0 w 160"/>
              <a:gd name="T3" fmla="*/ 80 h 160"/>
              <a:gd name="T4" fmla="*/ 80 w 160"/>
              <a:gd name="T5" fmla="*/ 160 h 160"/>
              <a:gd name="T6" fmla="*/ 160 w 160"/>
              <a:gd name="T7" fmla="*/ 80 h 160"/>
              <a:gd name="T8" fmla="*/ 80 w 160"/>
              <a:gd name="T9" fmla="*/ 0 h 160"/>
              <a:gd name="T10" fmla="*/ 88 w 160"/>
              <a:gd name="T11" fmla="*/ 128 h 160"/>
              <a:gd name="T12" fmla="*/ 72 w 160"/>
              <a:gd name="T13" fmla="*/ 128 h 160"/>
              <a:gd name="T14" fmla="*/ 72 w 160"/>
              <a:gd name="T15" fmla="*/ 112 h 160"/>
              <a:gd name="T16" fmla="*/ 88 w 160"/>
              <a:gd name="T17" fmla="*/ 112 h 160"/>
              <a:gd name="T18" fmla="*/ 88 w 160"/>
              <a:gd name="T19" fmla="*/ 128 h 160"/>
              <a:gd name="T20" fmla="*/ 96 w 160"/>
              <a:gd name="T21" fmla="*/ 81 h 160"/>
              <a:gd name="T22" fmla="*/ 88 w 160"/>
              <a:gd name="T23" fmla="*/ 96 h 160"/>
              <a:gd name="T24" fmla="*/ 88 w 160"/>
              <a:gd name="T25" fmla="*/ 96 h 160"/>
              <a:gd name="T26" fmla="*/ 88 w 160"/>
              <a:gd name="T27" fmla="*/ 104 h 160"/>
              <a:gd name="T28" fmla="*/ 72 w 160"/>
              <a:gd name="T29" fmla="*/ 104 h 160"/>
              <a:gd name="T30" fmla="*/ 72 w 160"/>
              <a:gd name="T31" fmla="*/ 96 h 160"/>
              <a:gd name="T32" fmla="*/ 87 w 160"/>
              <a:gd name="T33" fmla="*/ 67 h 160"/>
              <a:gd name="T34" fmla="*/ 92 w 160"/>
              <a:gd name="T35" fmla="*/ 60 h 160"/>
              <a:gd name="T36" fmla="*/ 80 w 160"/>
              <a:gd name="T37" fmla="*/ 48 h 160"/>
              <a:gd name="T38" fmla="*/ 68 w 160"/>
              <a:gd name="T39" fmla="*/ 60 h 160"/>
              <a:gd name="T40" fmla="*/ 52 w 160"/>
              <a:gd name="T41" fmla="*/ 60 h 160"/>
              <a:gd name="T42" fmla="*/ 80 w 160"/>
              <a:gd name="T43" fmla="*/ 32 h 160"/>
              <a:gd name="T44" fmla="*/ 108 w 160"/>
              <a:gd name="T45" fmla="*/ 60 h 160"/>
              <a:gd name="T46" fmla="*/ 96 w 160"/>
              <a:gd name="T47" fmla="*/ 8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0" h="160">
                <a:moveTo>
                  <a:pt x="80" y="0"/>
                </a:moveTo>
                <a:cubicBezTo>
                  <a:pt x="36" y="0"/>
                  <a:pt x="0" y="36"/>
                  <a:pt x="0" y="80"/>
                </a:cubicBezTo>
                <a:cubicBezTo>
                  <a:pt x="0" y="124"/>
                  <a:pt x="36" y="160"/>
                  <a:pt x="80" y="160"/>
                </a:cubicBezTo>
                <a:cubicBezTo>
                  <a:pt x="125" y="160"/>
                  <a:pt x="160" y="124"/>
                  <a:pt x="160" y="80"/>
                </a:cubicBezTo>
                <a:cubicBezTo>
                  <a:pt x="160" y="36"/>
                  <a:pt x="125" y="0"/>
                  <a:pt x="80" y="0"/>
                </a:cubicBezTo>
                <a:close/>
                <a:moveTo>
                  <a:pt x="88" y="128"/>
                </a:moveTo>
                <a:cubicBezTo>
                  <a:pt x="72" y="128"/>
                  <a:pt x="72" y="128"/>
                  <a:pt x="72" y="128"/>
                </a:cubicBezTo>
                <a:cubicBezTo>
                  <a:pt x="72" y="112"/>
                  <a:pt x="72" y="112"/>
                  <a:pt x="72" y="112"/>
                </a:cubicBezTo>
                <a:cubicBezTo>
                  <a:pt x="88" y="112"/>
                  <a:pt x="88" y="112"/>
                  <a:pt x="88" y="112"/>
                </a:cubicBezTo>
                <a:lnTo>
                  <a:pt x="88" y="128"/>
                </a:lnTo>
                <a:close/>
                <a:moveTo>
                  <a:pt x="96" y="81"/>
                </a:moveTo>
                <a:cubicBezTo>
                  <a:pt x="96" y="81"/>
                  <a:pt x="88" y="86"/>
                  <a:pt x="88" y="96"/>
                </a:cubicBezTo>
                <a:cubicBezTo>
                  <a:pt x="88" y="96"/>
                  <a:pt x="88" y="96"/>
                  <a:pt x="88" y="96"/>
                </a:cubicBezTo>
                <a:cubicBezTo>
                  <a:pt x="88" y="104"/>
                  <a:pt x="88" y="104"/>
                  <a:pt x="88" y="104"/>
                </a:cubicBezTo>
                <a:cubicBezTo>
                  <a:pt x="72" y="104"/>
                  <a:pt x="72" y="104"/>
                  <a:pt x="72" y="104"/>
                </a:cubicBezTo>
                <a:cubicBezTo>
                  <a:pt x="72" y="96"/>
                  <a:pt x="72" y="96"/>
                  <a:pt x="72" y="96"/>
                </a:cubicBezTo>
                <a:cubicBezTo>
                  <a:pt x="72" y="80"/>
                  <a:pt x="82" y="71"/>
                  <a:pt x="87" y="67"/>
                </a:cubicBezTo>
                <a:cubicBezTo>
                  <a:pt x="92" y="64"/>
                  <a:pt x="92" y="61"/>
                  <a:pt x="92" y="60"/>
                </a:cubicBezTo>
                <a:cubicBezTo>
                  <a:pt x="92" y="53"/>
                  <a:pt x="87" y="48"/>
                  <a:pt x="80" y="48"/>
                </a:cubicBezTo>
                <a:cubicBezTo>
                  <a:pt x="74" y="48"/>
                  <a:pt x="68" y="56"/>
                  <a:pt x="68" y="60"/>
                </a:cubicBezTo>
                <a:cubicBezTo>
                  <a:pt x="52" y="60"/>
                  <a:pt x="52" y="60"/>
                  <a:pt x="52" y="60"/>
                </a:cubicBezTo>
                <a:cubicBezTo>
                  <a:pt x="52" y="44"/>
                  <a:pt x="65" y="32"/>
                  <a:pt x="80" y="32"/>
                </a:cubicBezTo>
                <a:cubicBezTo>
                  <a:pt x="96" y="32"/>
                  <a:pt x="108" y="45"/>
                  <a:pt x="108" y="60"/>
                </a:cubicBezTo>
                <a:cubicBezTo>
                  <a:pt x="108" y="61"/>
                  <a:pt x="108" y="73"/>
                  <a:pt x="96" y="8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3" name="Group 2"/>
          <p:cNvGrpSpPr/>
          <p:nvPr/>
        </p:nvGrpSpPr>
        <p:grpSpPr>
          <a:xfrm>
            <a:off x="590452" y="266916"/>
            <a:ext cx="3339653" cy="1051826"/>
            <a:chOff x="458788" y="1411288"/>
            <a:chExt cx="1295400" cy="407987"/>
          </a:xfrm>
          <a:solidFill>
            <a:schemeClr val="accent1"/>
          </a:solidFill>
        </p:grpSpPr>
        <p:sp>
          <p:nvSpPr>
            <p:cNvPr id="15" name="Freeform 5"/>
            <p:cNvSpPr>
              <a:spLocks noEditPoints="1"/>
            </p:cNvSpPr>
            <p:nvPr/>
          </p:nvSpPr>
          <p:spPr bwMode="auto">
            <a:xfrm>
              <a:off x="458788" y="1414463"/>
              <a:ext cx="136525" cy="176213"/>
            </a:xfrm>
            <a:custGeom>
              <a:avLst/>
              <a:gdLst>
                <a:gd name="T0" fmla="*/ 29 w 86"/>
                <a:gd name="T1" fmla="*/ 0 h 111"/>
                <a:gd name="T2" fmla="*/ 57 w 86"/>
                <a:gd name="T3" fmla="*/ 0 h 111"/>
                <a:gd name="T4" fmla="*/ 86 w 86"/>
                <a:gd name="T5" fmla="*/ 111 h 111"/>
                <a:gd name="T6" fmla="*/ 62 w 86"/>
                <a:gd name="T7" fmla="*/ 111 h 111"/>
                <a:gd name="T8" fmla="*/ 58 w 86"/>
                <a:gd name="T9" fmla="*/ 87 h 111"/>
                <a:gd name="T10" fmla="*/ 28 w 86"/>
                <a:gd name="T11" fmla="*/ 87 h 111"/>
                <a:gd name="T12" fmla="*/ 23 w 86"/>
                <a:gd name="T13" fmla="*/ 111 h 111"/>
                <a:gd name="T14" fmla="*/ 0 w 86"/>
                <a:gd name="T15" fmla="*/ 111 h 111"/>
                <a:gd name="T16" fmla="*/ 29 w 86"/>
                <a:gd name="T17" fmla="*/ 0 h 111"/>
                <a:gd name="T18" fmla="*/ 32 w 86"/>
                <a:gd name="T19" fmla="*/ 69 h 111"/>
                <a:gd name="T20" fmla="*/ 53 w 86"/>
                <a:gd name="T21" fmla="*/ 69 h 111"/>
                <a:gd name="T22" fmla="*/ 42 w 86"/>
                <a:gd name="T23" fmla="*/ 20 h 111"/>
                <a:gd name="T24" fmla="*/ 42 w 86"/>
                <a:gd name="T25" fmla="*/ 20 h 111"/>
                <a:gd name="T26" fmla="*/ 32 w 86"/>
                <a:gd name="T27" fmla="*/ 6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111">
                  <a:moveTo>
                    <a:pt x="29" y="0"/>
                  </a:moveTo>
                  <a:lnTo>
                    <a:pt x="57" y="0"/>
                  </a:lnTo>
                  <a:lnTo>
                    <a:pt x="86" y="111"/>
                  </a:lnTo>
                  <a:lnTo>
                    <a:pt x="62" y="111"/>
                  </a:lnTo>
                  <a:lnTo>
                    <a:pt x="58" y="87"/>
                  </a:lnTo>
                  <a:lnTo>
                    <a:pt x="28" y="87"/>
                  </a:lnTo>
                  <a:lnTo>
                    <a:pt x="23" y="111"/>
                  </a:lnTo>
                  <a:lnTo>
                    <a:pt x="0" y="111"/>
                  </a:lnTo>
                  <a:lnTo>
                    <a:pt x="29" y="0"/>
                  </a:lnTo>
                  <a:close/>
                  <a:moveTo>
                    <a:pt x="32" y="69"/>
                  </a:moveTo>
                  <a:lnTo>
                    <a:pt x="53" y="69"/>
                  </a:lnTo>
                  <a:lnTo>
                    <a:pt x="42" y="20"/>
                  </a:lnTo>
                  <a:lnTo>
                    <a:pt x="42" y="20"/>
                  </a:lnTo>
                  <a:lnTo>
                    <a:pt x="32"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p:cNvSpPr>
              <a:spLocks/>
            </p:cNvSpPr>
            <p:nvPr/>
          </p:nvSpPr>
          <p:spPr bwMode="auto">
            <a:xfrm>
              <a:off x="601663" y="1411288"/>
              <a:ext cx="115888" cy="182563"/>
            </a:xfrm>
            <a:custGeom>
              <a:avLst/>
              <a:gdLst>
                <a:gd name="T0" fmla="*/ 46 w 67"/>
                <a:gd name="T1" fmla="*/ 37 h 106"/>
                <a:gd name="T2" fmla="*/ 34 w 67"/>
                <a:gd name="T3" fmla="*/ 15 h 106"/>
                <a:gd name="T4" fmla="*/ 21 w 67"/>
                <a:gd name="T5" fmla="*/ 55 h 106"/>
                <a:gd name="T6" fmla="*/ 34 w 67"/>
                <a:gd name="T7" fmla="*/ 91 h 106"/>
                <a:gd name="T8" fmla="*/ 47 w 67"/>
                <a:gd name="T9" fmla="*/ 65 h 106"/>
                <a:gd name="T10" fmla="*/ 67 w 67"/>
                <a:gd name="T11" fmla="*/ 65 h 106"/>
                <a:gd name="T12" fmla="*/ 35 w 67"/>
                <a:gd name="T13" fmla="*/ 106 h 106"/>
                <a:gd name="T14" fmla="*/ 0 w 67"/>
                <a:gd name="T15" fmla="*/ 53 h 106"/>
                <a:gd name="T16" fmla="*/ 35 w 67"/>
                <a:gd name="T17" fmla="*/ 0 h 106"/>
                <a:gd name="T18" fmla="*/ 67 w 67"/>
                <a:gd name="T19" fmla="*/ 37 h 106"/>
                <a:gd name="T20" fmla="*/ 46 w 67"/>
                <a:gd name="T21" fmla="*/ 3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106">
                  <a:moveTo>
                    <a:pt x="46" y="37"/>
                  </a:moveTo>
                  <a:cubicBezTo>
                    <a:pt x="46" y="22"/>
                    <a:pt x="43" y="15"/>
                    <a:pt x="34" y="15"/>
                  </a:cubicBezTo>
                  <a:cubicBezTo>
                    <a:pt x="23" y="15"/>
                    <a:pt x="21" y="26"/>
                    <a:pt x="21" y="55"/>
                  </a:cubicBezTo>
                  <a:cubicBezTo>
                    <a:pt x="21" y="85"/>
                    <a:pt x="25" y="91"/>
                    <a:pt x="34" y="91"/>
                  </a:cubicBezTo>
                  <a:cubicBezTo>
                    <a:pt x="41" y="91"/>
                    <a:pt x="47" y="87"/>
                    <a:pt x="47" y="65"/>
                  </a:cubicBezTo>
                  <a:cubicBezTo>
                    <a:pt x="67" y="65"/>
                    <a:pt x="67" y="65"/>
                    <a:pt x="67" y="65"/>
                  </a:cubicBezTo>
                  <a:cubicBezTo>
                    <a:pt x="67" y="87"/>
                    <a:pt x="62" y="106"/>
                    <a:pt x="35" y="106"/>
                  </a:cubicBezTo>
                  <a:cubicBezTo>
                    <a:pt x="4" y="106"/>
                    <a:pt x="0" y="84"/>
                    <a:pt x="0" y="53"/>
                  </a:cubicBezTo>
                  <a:cubicBezTo>
                    <a:pt x="0" y="22"/>
                    <a:pt x="4" y="0"/>
                    <a:pt x="35" y="0"/>
                  </a:cubicBezTo>
                  <a:cubicBezTo>
                    <a:pt x="64" y="0"/>
                    <a:pt x="67" y="22"/>
                    <a:pt x="67" y="37"/>
                  </a:cubicBezTo>
                  <a:lnTo>
                    <a:pt x="46"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noEditPoints="1"/>
            </p:cNvSpPr>
            <p:nvPr/>
          </p:nvSpPr>
          <p:spPr bwMode="auto">
            <a:xfrm>
              <a:off x="725488" y="1414463"/>
              <a:ext cx="136525" cy="176213"/>
            </a:xfrm>
            <a:custGeom>
              <a:avLst/>
              <a:gdLst>
                <a:gd name="T0" fmla="*/ 30 w 86"/>
                <a:gd name="T1" fmla="*/ 0 h 111"/>
                <a:gd name="T2" fmla="*/ 57 w 86"/>
                <a:gd name="T3" fmla="*/ 0 h 111"/>
                <a:gd name="T4" fmla="*/ 86 w 86"/>
                <a:gd name="T5" fmla="*/ 111 h 111"/>
                <a:gd name="T6" fmla="*/ 63 w 86"/>
                <a:gd name="T7" fmla="*/ 111 h 111"/>
                <a:gd name="T8" fmla="*/ 58 w 86"/>
                <a:gd name="T9" fmla="*/ 87 h 111"/>
                <a:gd name="T10" fmla="*/ 29 w 86"/>
                <a:gd name="T11" fmla="*/ 87 h 111"/>
                <a:gd name="T12" fmla="*/ 24 w 86"/>
                <a:gd name="T13" fmla="*/ 111 h 111"/>
                <a:gd name="T14" fmla="*/ 0 w 86"/>
                <a:gd name="T15" fmla="*/ 111 h 111"/>
                <a:gd name="T16" fmla="*/ 30 w 86"/>
                <a:gd name="T17" fmla="*/ 0 h 111"/>
                <a:gd name="T18" fmla="*/ 33 w 86"/>
                <a:gd name="T19" fmla="*/ 69 h 111"/>
                <a:gd name="T20" fmla="*/ 55 w 86"/>
                <a:gd name="T21" fmla="*/ 69 h 111"/>
                <a:gd name="T22" fmla="*/ 44 w 86"/>
                <a:gd name="T23" fmla="*/ 20 h 111"/>
                <a:gd name="T24" fmla="*/ 44 w 86"/>
                <a:gd name="T25" fmla="*/ 20 h 111"/>
                <a:gd name="T26" fmla="*/ 33 w 86"/>
                <a:gd name="T27" fmla="*/ 6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111">
                  <a:moveTo>
                    <a:pt x="30" y="0"/>
                  </a:moveTo>
                  <a:lnTo>
                    <a:pt x="57" y="0"/>
                  </a:lnTo>
                  <a:lnTo>
                    <a:pt x="86" y="111"/>
                  </a:lnTo>
                  <a:lnTo>
                    <a:pt x="63" y="111"/>
                  </a:lnTo>
                  <a:lnTo>
                    <a:pt x="58" y="87"/>
                  </a:lnTo>
                  <a:lnTo>
                    <a:pt x="29" y="87"/>
                  </a:lnTo>
                  <a:lnTo>
                    <a:pt x="24" y="111"/>
                  </a:lnTo>
                  <a:lnTo>
                    <a:pt x="0" y="111"/>
                  </a:lnTo>
                  <a:lnTo>
                    <a:pt x="30" y="0"/>
                  </a:lnTo>
                  <a:close/>
                  <a:moveTo>
                    <a:pt x="33" y="69"/>
                  </a:moveTo>
                  <a:lnTo>
                    <a:pt x="55" y="69"/>
                  </a:lnTo>
                  <a:lnTo>
                    <a:pt x="44" y="20"/>
                  </a:lnTo>
                  <a:lnTo>
                    <a:pt x="44" y="20"/>
                  </a:lnTo>
                  <a:lnTo>
                    <a:pt x="33"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noEditPoints="1"/>
            </p:cNvSpPr>
            <p:nvPr/>
          </p:nvSpPr>
          <p:spPr bwMode="auto">
            <a:xfrm>
              <a:off x="879475" y="1414463"/>
              <a:ext cx="115888" cy="176213"/>
            </a:xfrm>
            <a:custGeom>
              <a:avLst/>
              <a:gdLst>
                <a:gd name="T0" fmla="*/ 0 w 67"/>
                <a:gd name="T1" fmla="*/ 0 h 102"/>
                <a:gd name="T2" fmla="*/ 34 w 67"/>
                <a:gd name="T3" fmla="*/ 0 h 102"/>
                <a:gd name="T4" fmla="*/ 67 w 67"/>
                <a:gd name="T5" fmla="*/ 50 h 102"/>
                <a:gd name="T6" fmla="*/ 33 w 67"/>
                <a:gd name="T7" fmla="*/ 102 h 102"/>
                <a:gd name="T8" fmla="*/ 0 w 67"/>
                <a:gd name="T9" fmla="*/ 102 h 102"/>
                <a:gd name="T10" fmla="*/ 0 w 67"/>
                <a:gd name="T11" fmla="*/ 0 h 102"/>
                <a:gd name="T12" fmla="*/ 21 w 67"/>
                <a:gd name="T13" fmla="*/ 87 h 102"/>
                <a:gd name="T14" fmla="*/ 30 w 67"/>
                <a:gd name="T15" fmla="*/ 87 h 102"/>
                <a:gd name="T16" fmla="*/ 47 w 67"/>
                <a:gd name="T17" fmla="*/ 50 h 102"/>
                <a:gd name="T18" fmla="*/ 29 w 67"/>
                <a:gd name="T19" fmla="*/ 15 h 102"/>
                <a:gd name="T20" fmla="*/ 21 w 67"/>
                <a:gd name="T21" fmla="*/ 15 h 102"/>
                <a:gd name="T22" fmla="*/ 21 w 67"/>
                <a:gd name="T23" fmla="*/ 8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102">
                  <a:moveTo>
                    <a:pt x="0" y="0"/>
                  </a:moveTo>
                  <a:cubicBezTo>
                    <a:pt x="34" y="0"/>
                    <a:pt x="34" y="0"/>
                    <a:pt x="34" y="0"/>
                  </a:cubicBezTo>
                  <a:cubicBezTo>
                    <a:pt x="62" y="0"/>
                    <a:pt x="67" y="20"/>
                    <a:pt x="67" y="50"/>
                  </a:cubicBezTo>
                  <a:cubicBezTo>
                    <a:pt x="67" y="86"/>
                    <a:pt x="60" y="102"/>
                    <a:pt x="33" y="102"/>
                  </a:cubicBezTo>
                  <a:cubicBezTo>
                    <a:pt x="0" y="102"/>
                    <a:pt x="0" y="102"/>
                    <a:pt x="0" y="102"/>
                  </a:cubicBezTo>
                  <a:lnTo>
                    <a:pt x="0" y="0"/>
                  </a:lnTo>
                  <a:close/>
                  <a:moveTo>
                    <a:pt x="21" y="87"/>
                  </a:moveTo>
                  <a:cubicBezTo>
                    <a:pt x="30" y="87"/>
                    <a:pt x="30" y="87"/>
                    <a:pt x="30" y="87"/>
                  </a:cubicBezTo>
                  <a:cubicBezTo>
                    <a:pt x="44" y="87"/>
                    <a:pt x="47" y="78"/>
                    <a:pt x="47" y="50"/>
                  </a:cubicBezTo>
                  <a:cubicBezTo>
                    <a:pt x="47" y="27"/>
                    <a:pt x="45" y="15"/>
                    <a:pt x="29" y="15"/>
                  </a:cubicBezTo>
                  <a:cubicBezTo>
                    <a:pt x="21" y="15"/>
                    <a:pt x="21" y="15"/>
                    <a:pt x="21" y="15"/>
                  </a:cubicBezTo>
                  <a:lnTo>
                    <a:pt x="21"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p:cNvSpPr>
            <p:nvPr/>
          </p:nvSpPr>
          <p:spPr bwMode="auto">
            <a:xfrm>
              <a:off x="1019175" y="1414463"/>
              <a:ext cx="100013" cy="176213"/>
            </a:xfrm>
            <a:custGeom>
              <a:avLst/>
              <a:gdLst>
                <a:gd name="T0" fmla="*/ 62 w 63"/>
                <a:gd name="T1" fmla="*/ 0 h 111"/>
                <a:gd name="T2" fmla="*/ 62 w 63"/>
                <a:gd name="T3" fmla="*/ 19 h 111"/>
                <a:gd name="T4" fmla="*/ 23 w 63"/>
                <a:gd name="T5" fmla="*/ 19 h 111"/>
                <a:gd name="T6" fmla="*/ 23 w 63"/>
                <a:gd name="T7" fmla="*/ 45 h 111"/>
                <a:gd name="T8" fmla="*/ 59 w 63"/>
                <a:gd name="T9" fmla="*/ 45 h 111"/>
                <a:gd name="T10" fmla="*/ 59 w 63"/>
                <a:gd name="T11" fmla="*/ 63 h 111"/>
                <a:gd name="T12" fmla="*/ 23 w 63"/>
                <a:gd name="T13" fmla="*/ 63 h 111"/>
                <a:gd name="T14" fmla="*/ 23 w 63"/>
                <a:gd name="T15" fmla="*/ 92 h 111"/>
                <a:gd name="T16" fmla="*/ 63 w 63"/>
                <a:gd name="T17" fmla="*/ 92 h 111"/>
                <a:gd name="T18" fmla="*/ 63 w 63"/>
                <a:gd name="T19" fmla="*/ 111 h 111"/>
                <a:gd name="T20" fmla="*/ 0 w 63"/>
                <a:gd name="T21" fmla="*/ 111 h 111"/>
                <a:gd name="T22" fmla="*/ 0 w 63"/>
                <a:gd name="T23" fmla="*/ 0 h 111"/>
                <a:gd name="T24" fmla="*/ 62 w 63"/>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11">
                  <a:moveTo>
                    <a:pt x="62" y="0"/>
                  </a:moveTo>
                  <a:lnTo>
                    <a:pt x="62" y="19"/>
                  </a:lnTo>
                  <a:lnTo>
                    <a:pt x="23" y="19"/>
                  </a:lnTo>
                  <a:lnTo>
                    <a:pt x="23" y="45"/>
                  </a:lnTo>
                  <a:lnTo>
                    <a:pt x="59" y="45"/>
                  </a:lnTo>
                  <a:lnTo>
                    <a:pt x="59" y="63"/>
                  </a:lnTo>
                  <a:lnTo>
                    <a:pt x="23" y="63"/>
                  </a:lnTo>
                  <a:lnTo>
                    <a:pt x="23" y="92"/>
                  </a:lnTo>
                  <a:lnTo>
                    <a:pt x="63" y="92"/>
                  </a:lnTo>
                  <a:lnTo>
                    <a:pt x="63" y="111"/>
                  </a:lnTo>
                  <a:lnTo>
                    <a:pt x="0" y="111"/>
                  </a:lnTo>
                  <a:lnTo>
                    <a:pt x="0" y="0"/>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p:nvSpPr>
          <p:spPr bwMode="auto">
            <a:xfrm>
              <a:off x="1138238" y="1414463"/>
              <a:ext cx="155575" cy="176213"/>
            </a:xfrm>
            <a:custGeom>
              <a:avLst/>
              <a:gdLst>
                <a:gd name="T0" fmla="*/ 0 w 98"/>
                <a:gd name="T1" fmla="*/ 0 h 111"/>
                <a:gd name="T2" fmla="*/ 33 w 98"/>
                <a:gd name="T3" fmla="*/ 0 h 111"/>
                <a:gd name="T4" fmla="*/ 48 w 98"/>
                <a:gd name="T5" fmla="*/ 78 h 111"/>
                <a:gd name="T6" fmla="*/ 50 w 98"/>
                <a:gd name="T7" fmla="*/ 78 h 111"/>
                <a:gd name="T8" fmla="*/ 65 w 98"/>
                <a:gd name="T9" fmla="*/ 0 h 111"/>
                <a:gd name="T10" fmla="*/ 98 w 98"/>
                <a:gd name="T11" fmla="*/ 0 h 111"/>
                <a:gd name="T12" fmla="*/ 98 w 98"/>
                <a:gd name="T13" fmla="*/ 111 h 111"/>
                <a:gd name="T14" fmla="*/ 78 w 98"/>
                <a:gd name="T15" fmla="*/ 111 h 111"/>
                <a:gd name="T16" fmla="*/ 78 w 98"/>
                <a:gd name="T17" fmla="*/ 23 h 111"/>
                <a:gd name="T18" fmla="*/ 78 w 98"/>
                <a:gd name="T19" fmla="*/ 23 h 111"/>
                <a:gd name="T20" fmla="*/ 58 w 98"/>
                <a:gd name="T21" fmla="*/ 111 h 111"/>
                <a:gd name="T22" fmla="*/ 41 w 98"/>
                <a:gd name="T23" fmla="*/ 111 h 111"/>
                <a:gd name="T24" fmla="*/ 20 w 98"/>
                <a:gd name="T25" fmla="*/ 23 h 111"/>
                <a:gd name="T26" fmla="*/ 20 w 98"/>
                <a:gd name="T27" fmla="*/ 23 h 111"/>
                <a:gd name="T28" fmla="*/ 20 w 98"/>
                <a:gd name="T29" fmla="*/ 111 h 111"/>
                <a:gd name="T30" fmla="*/ 0 w 98"/>
                <a:gd name="T31" fmla="*/ 111 h 111"/>
                <a:gd name="T32" fmla="*/ 0 w 98"/>
                <a:gd name="T33"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11">
                  <a:moveTo>
                    <a:pt x="0" y="0"/>
                  </a:moveTo>
                  <a:lnTo>
                    <a:pt x="33" y="0"/>
                  </a:lnTo>
                  <a:lnTo>
                    <a:pt x="48" y="78"/>
                  </a:lnTo>
                  <a:lnTo>
                    <a:pt x="50" y="78"/>
                  </a:lnTo>
                  <a:lnTo>
                    <a:pt x="65" y="0"/>
                  </a:lnTo>
                  <a:lnTo>
                    <a:pt x="98" y="0"/>
                  </a:lnTo>
                  <a:lnTo>
                    <a:pt x="98" y="111"/>
                  </a:lnTo>
                  <a:lnTo>
                    <a:pt x="78" y="111"/>
                  </a:lnTo>
                  <a:lnTo>
                    <a:pt x="78" y="23"/>
                  </a:lnTo>
                  <a:lnTo>
                    <a:pt x="78" y="23"/>
                  </a:lnTo>
                  <a:lnTo>
                    <a:pt x="58" y="111"/>
                  </a:lnTo>
                  <a:lnTo>
                    <a:pt x="41" y="111"/>
                  </a:lnTo>
                  <a:lnTo>
                    <a:pt x="20" y="23"/>
                  </a:lnTo>
                  <a:lnTo>
                    <a:pt x="20" y="23"/>
                  </a:lnTo>
                  <a:lnTo>
                    <a:pt x="20" y="111"/>
                  </a:lnTo>
                  <a:lnTo>
                    <a:pt x="0" y="11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p:nvSpPr>
          <p:spPr bwMode="auto">
            <a:xfrm>
              <a:off x="1311275" y="1414463"/>
              <a:ext cx="125413" cy="176213"/>
            </a:xfrm>
            <a:custGeom>
              <a:avLst/>
              <a:gdLst>
                <a:gd name="T0" fmla="*/ 25 w 79"/>
                <a:gd name="T1" fmla="*/ 0 h 111"/>
                <a:gd name="T2" fmla="*/ 39 w 79"/>
                <a:gd name="T3" fmla="*/ 43 h 111"/>
                <a:gd name="T4" fmla="*/ 39 w 79"/>
                <a:gd name="T5" fmla="*/ 43 h 111"/>
                <a:gd name="T6" fmla="*/ 56 w 79"/>
                <a:gd name="T7" fmla="*/ 0 h 111"/>
                <a:gd name="T8" fmla="*/ 79 w 79"/>
                <a:gd name="T9" fmla="*/ 0 h 111"/>
                <a:gd name="T10" fmla="*/ 50 w 79"/>
                <a:gd name="T11" fmla="*/ 67 h 111"/>
                <a:gd name="T12" fmla="*/ 50 w 79"/>
                <a:gd name="T13" fmla="*/ 111 h 111"/>
                <a:gd name="T14" fmla="*/ 28 w 79"/>
                <a:gd name="T15" fmla="*/ 111 h 111"/>
                <a:gd name="T16" fmla="*/ 28 w 79"/>
                <a:gd name="T17" fmla="*/ 67 h 111"/>
                <a:gd name="T18" fmla="*/ 0 w 79"/>
                <a:gd name="T19" fmla="*/ 0 h 111"/>
                <a:gd name="T20" fmla="*/ 25 w 79"/>
                <a:gd name="T2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111">
                  <a:moveTo>
                    <a:pt x="25" y="0"/>
                  </a:moveTo>
                  <a:lnTo>
                    <a:pt x="39" y="43"/>
                  </a:lnTo>
                  <a:lnTo>
                    <a:pt x="39" y="43"/>
                  </a:lnTo>
                  <a:lnTo>
                    <a:pt x="56" y="0"/>
                  </a:lnTo>
                  <a:lnTo>
                    <a:pt x="79" y="0"/>
                  </a:lnTo>
                  <a:lnTo>
                    <a:pt x="50" y="67"/>
                  </a:lnTo>
                  <a:lnTo>
                    <a:pt x="50" y="111"/>
                  </a:lnTo>
                  <a:lnTo>
                    <a:pt x="28" y="111"/>
                  </a:lnTo>
                  <a:lnTo>
                    <a:pt x="28" y="67"/>
                  </a:lnTo>
                  <a:lnTo>
                    <a:pt x="0" y="0"/>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p:nvSpPr>
          <p:spPr bwMode="auto">
            <a:xfrm>
              <a:off x="1509713" y="1411288"/>
              <a:ext cx="120650" cy="182563"/>
            </a:xfrm>
            <a:custGeom>
              <a:avLst/>
              <a:gdLst>
                <a:gd name="T0" fmla="*/ 35 w 70"/>
                <a:gd name="T1" fmla="*/ 0 h 106"/>
                <a:gd name="T2" fmla="*/ 70 w 70"/>
                <a:gd name="T3" fmla="*/ 53 h 106"/>
                <a:gd name="T4" fmla="*/ 35 w 70"/>
                <a:gd name="T5" fmla="*/ 106 h 106"/>
                <a:gd name="T6" fmla="*/ 0 w 70"/>
                <a:gd name="T7" fmla="*/ 53 h 106"/>
                <a:gd name="T8" fmla="*/ 35 w 70"/>
                <a:gd name="T9" fmla="*/ 0 h 106"/>
                <a:gd name="T10" fmla="*/ 35 w 70"/>
                <a:gd name="T11" fmla="*/ 91 h 106"/>
                <a:gd name="T12" fmla="*/ 49 w 70"/>
                <a:gd name="T13" fmla="*/ 53 h 106"/>
                <a:gd name="T14" fmla="*/ 35 w 70"/>
                <a:gd name="T15" fmla="*/ 15 h 106"/>
                <a:gd name="T16" fmla="*/ 21 w 70"/>
                <a:gd name="T17" fmla="*/ 53 h 106"/>
                <a:gd name="T18" fmla="*/ 35 w 70"/>
                <a:gd name="T19" fmla="*/ 9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06">
                  <a:moveTo>
                    <a:pt x="35" y="0"/>
                  </a:moveTo>
                  <a:cubicBezTo>
                    <a:pt x="66" y="0"/>
                    <a:pt x="70" y="22"/>
                    <a:pt x="70" y="53"/>
                  </a:cubicBezTo>
                  <a:cubicBezTo>
                    <a:pt x="70" y="84"/>
                    <a:pt x="66" y="106"/>
                    <a:pt x="35" y="106"/>
                  </a:cubicBezTo>
                  <a:cubicBezTo>
                    <a:pt x="4" y="106"/>
                    <a:pt x="0" y="84"/>
                    <a:pt x="0" y="53"/>
                  </a:cubicBezTo>
                  <a:cubicBezTo>
                    <a:pt x="0" y="22"/>
                    <a:pt x="4" y="0"/>
                    <a:pt x="35" y="0"/>
                  </a:cubicBezTo>
                  <a:close/>
                  <a:moveTo>
                    <a:pt x="35" y="91"/>
                  </a:moveTo>
                  <a:cubicBezTo>
                    <a:pt x="47" y="91"/>
                    <a:pt x="49" y="80"/>
                    <a:pt x="49" y="53"/>
                  </a:cubicBezTo>
                  <a:cubicBezTo>
                    <a:pt x="49" y="26"/>
                    <a:pt x="47" y="15"/>
                    <a:pt x="35" y="15"/>
                  </a:cubicBezTo>
                  <a:cubicBezTo>
                    <a:pt x="23" y="15"/>
                    <a:pt x="21" y="26"/>
                    <a:pt x="21" y="53"/>
                  </a:cubicBezTo>
                  <a:cubicBezTo>
                    <a:pt x="21" y="80"/>
                    <a:pt x="23" y="91"/>
                    <a:pt x="3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p:nvSpPr>
          <p:spPr bwMode="auto">
            <a:xfrm>
              <a:off x="1651000" y="1414463"/>
              <a:ext cx="98425" cy="176213"/>
            </a:xfrm>
            <a:custGeom>
              <a:avLst/>
              <a:gdLst>
                <a:gd name="T0" fmla="*/ 0 w 62"/>
                <a:gd name="T1" fmla="*/ 0 h 111"/>
                <a:gd name="T2" fmla="*/ 62 w 62"/>
                <a:gd name="T3" fmla="*/ 0 h 111"/>
                <a:gd name="T4" fmla="*/ 62 w 62"/>
                <a:gd name="T5" fmla="*/ 19 h 111"/>
                <a:gd name="T6" fmla="*/ 23 w 62"/>
                <a:gd name="T7" fmla="*/ 19 h 111"/>
                <a:gd name="T8" fmla="*/ 23 w 62"/>
                <a:gd name="T9" fmla="*/ 45 h 111"/>
                <a:gd name="T10" fmla="*/ 60 w 62"/>
                <a:gd name="T11" fmla="*/ 45 h 111"/>
                <a:gd name="T12" fmla="*/ 60 w 62"/>
                <a:gd name="T13" fmla="*/ 63 h 111"/>
                <a:gd name="T14" fmla="*/ 23 w 62"/>
                <a:gd name="T15" fmla="*/ 63 h 111"/>
                <a:gd name="T16" fmla="*/ 23 w 62"/>
                <a:gd name="T17" fmla="*/ 111 h 111"/>
                <a:gd name="T18" fmla="*/ 0 w 62"/>
                <a:gd name="T19" fmla="*/ 111 h 111"/>
                <a:gd name="T20" fmla="*/ 0 w 62"/>
                <a:gd name="T2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1">
                  <a:moveTo>
                    <a:pt x="0" y="0"/>
                  </a:moveTo>
                  <a:lnTo>
                    <a:pt x="62" y="0"/>
                  </a:lnTo>
                  <a:lnTo>
                    <a:pt x="62" y="19"/>
                  </a:lnTo>
                  <a:lnTo>
                    <a:pt x="23" y="19"/>
                  </a:lnTo>
                  <a:lnTo>
                    <a:pt x="23" y="45"/>
                  </a:lnTo>
                  <a:lnTo>
                    <a:pt x="60" y="45"/>
                  </a:lnTo>
                  <a:lnTo>
                    <a:pt x="60" y="63"/>
                  </a:lnTo>
                  <a:lnTo>
                    <a:pt x="23" y="63"/>
                  </a:lnTo>
                  <a:lnTo>
                    <a:pt x="23" y="111"/>
                  </a:lnTo>
                  <a:lnTo>
                    <a:pt x="0" y="11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p:nvSpPr>
          <p:spPr bwMode="auto">
            <a:xfrm>
              <a:off x="471488" y="1641475"/>
              <a:ext cx="100013" cy="174625"/>
            </a:xfrm>
            <a:custGeom>
              <a:avLst/>
              <a:gdLst>
                <a:gd name="T0" fmla="*/ 62 w 63"/>
                <a:gd name="T1" fmla="*/ 0 h 110"/>
                <a:gd name="T2" fmla="*/ 62 w 63"/>
                <a:gd name="T3" fmla="*/ 19 h 110"/>
                <a:gd name="T4" fmla="*/ 21 w 63"/>
                <a:gd name="T5" fmla="*/ 19 h 110"/>
                <a:gd name="T6" fmla="*/ 21 w 63"/>
                <a:gd name="T7" fmla="*/ 44 h 110"/>
                <a:gd name="T8" fmla="*/ 58 w 63"/>
                <a:gd name="T9" fmla="*/ 44 h 110"/>
                <a:gd name="T10" fmla="*/ 58 w 63"/>
                <a:gd name="T11" fmla="*/ 62 h 110"/>
                <a:gd name="T12" fmla="*/ 21 w 63"/>
                <a:gd name="T13" fmla="*/ 62 h 110"/>
                <a:gd name="T14" fmla="*/ 21 w 63"/>
                <a:gd name="T15" fmla="*/ 92 h 110"/>
                <a:gd name="T16" fmla="*/ 63 w 63"/>
                <a:gd name="T17" fmla="*/ 92 h 110"/>
                <a:gd name="T18" fmla="*/ 63 w 63"/>
                <a:gd name="T19" fmla="*/ 110 h 110"/>
                <a:gd name="T20" fmla="*/ 0 w 63"/>
                <a:gd name="T21" fmla="*/ 110 h 110"/>
                <a:gd name="T22" fmla="*/ 0 w 63"/>
                <a:gd name="T23" fmla="*/ 0 h 110"/>
                <a:gd name="T24" fmla="*/ 62 w 63"/>
                <a:gd name="T25"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10">
                  <a:moveTo>
                    <a:pt x="62" y="0"/>
                  </a:moveTo>
                  <a:lnTo>
                    <a:pt x="62" y="19"/>
                  </a:lnTo>
                  <a:lnTo>
                    <a:pt x="21" y="19"/>
                  </a:lnTo>
                  <a:lnTo>
                    <a:pt x="21" y="44"/>
                  </a:lnTo>
                  <a:lnTo>
                    <a:pt x="58" y="44"/>
                  </a:lnTo>
                  <a:lnTo>
                    <a:pt x="58" y="62"/>
                  </a:lnTo>
                  <a:lnTo>
                    <a:pt x="21" y="62"/>
                  </a:lnTo>
                  <a:lnTo>
                    <a:pt x="21" y="92"/>
                  </a:lnTo>
                  <a:lnTo>
                    <a:pt x="63" y="92"/>
                  </a:lnTo>
                  <a:lnTo>
                    <a:pt x="63" y="110"/>
                  </a:lnTo>
                  <a:lnTo>
                    <a:pt x="0" y="110"/>
                  </a:lnTo>
                  <a:lnTo>
                    <a:pt x="0" y="0"/>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noEditPoints="1"/>
            </p:cNvSpPr>
            <p:nvPr/>
          </p:nvSpPr>
          <p:spPr bwMode="auto">
            <a:xfrm>
              <a:off x="582613" y="1641475"/>
              <a:ext cx="117475" cy="174625"/>
            </a:xfrm>
            <a:custGeom>
              <a:avLst/>
              <a:gdLst>
                <a:gd name="T0" fmla="*/ 0 w 68"/>
                <a:gd name="T1" fmla="*/ 0 h 101"/>
                <a:gd name="T2" fmla="*/ 34 w 68"/>
                <a:gd name="T3" fmla="*/ 0 h 101"/>
                <a:gd name="T4" fmla="*/ 68 w 68"/>
                <a:gd name="T5" fmla="*/ 49 h 101"/>
                <a:gd name="T6" fmla="*/ 33 w 68"/>
                <a:gd name="T7" fmla="*/ 101 h 101"/>
                <a:gd name="T8" fmla="*/ 0 w 68"/>
                <a:gd name="T9" fmla="*/ 101 h 101"/>
                <a:gd name="T10" fmla="*/ 0 w 68"/>
                <a:gd name="T11" fmla="*/ 0 h 101"/>
                <a:gd name="T12" fmla="*/ 21 w 68"/>
                <a:gd name="T13" fmla="*/ 86 h 101"/>
                <a:gd name="T14" fmla="*/ 30 w 68"/>
                <a:gd name="T15" fmla="*/ 86 h 101"/>
                <a:gd name="T16" fmla="*/ 47 w 68"/>
                <a:gd name="T17" fmla="*/ 50 h 101"/>
                <a:gd name="T18" fmla="*/ 29 w 68"/>
                <a:gd name="T19" fmla="*/ 15 h 101"/>
                <a:gd name="T20" fmla="*/ 21 w 68"/>
                <a:gd name="T21" fmla="*/ 15 h 101"/>
                <a:gd name="T22" fmla="*/ 21 w 68"/>
                <a:gd name="T23" fmla="*/ 8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01">
                  <a:moveTo>
                    <a:pt x="0" y="0"/>
                  </a:moveTo>
                  <a:cubicBezTo>
                    <a:pt x="34" y="0"/>
                    <a:pt x="34" y="0"/>
                    <a:pt x="34" y="0"/>
                  </a:cubicBezTo>
                  <a:cubicBezTo>
                    <a:pt x="62" y="0"/>
                    <a:pt x="68" y="19"/>
                    <a:pt x="68" y="49"/>
                  </a:cubicBezTo>
                  <a:cubicBezTo>
                    <a:pt x="68" y="85"/>
                    <a:pt x="60" y="101"/>
                    <a:pt x="33" y="101"/>
                  </a:cubicBezTo>
                  <a:cubicBezTo>
                    <a:pt x="0" y="101"/>
                    <a:pt x="0" y="101"/>
                    <a:pt x="0" y="101"/>
                  </a:cubicBezTo>
                  <a:lnTo>
                    <a:pt x="0" y="0"/>
                  </a:lnTo>
                  <a:close/>
                  <a:moveTo>
                    <a:pt x="21" y="86"/>
                  </a:moveTo>
                  <a:cubicBezTo>
                    <a:pt x="30" y="86"/>
                    <a:pt x="30" y="86"/>
                    <a:pt x="30" y="86"/>
                  </a:cubicBezTo>
                  <a:cubicBezTo>
                    <a:pt x="44" y="86"/>
                    <a:pt x="47" y="77"/>
                    <a:pt x="47" y="50"/>
                  </a:cubicBezTo>
                  <a:cubicBezTo>
                    <a:pt x="47" y="27"/>
                    <a:pt x="45" y="15"/>
                    <a:pt x="29" y="15"/>
                  </a:cubicBezTo>
                  <a:cubicBezTo>
                    <a:pt x="21" y="15"/>
                    <a:pt x="21" y="15"/>
                    <a:pt x="21" y="15"/>
                  </a:cubicBezTo>
                  <a:lnTo>
                    <a:pt x="21"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p:nvSpPr>
          <p:spPr bwMode="auto">
            <a:xfrm>
              <a:off x="714375" y="1641475"/>
              <a:ext cx="111125" cy="177800"/>
            </a:xfrm>
            <a:custGeom>
              <a:avLst/>
              <a:gdLst>
                <a:gd name="T0" fmla="*/ 20 w 65"/>
                <a:gd name="T1" fmla="*/ 0 h 103"/>
                <a:gd name="T2" fmla="*/ 20 w 65"/>
                <a:gd name="T3" fmla="*/ 71 h 103"/>
                <a:gd name="T4" fmla="*/ 32 w 65"/>
                <a:gd name="T5" fmla="*/ 88 h 103"/>
                <a:gd name="T6" fmla="*/ 44 w 65"/>
                <a:gd name="T7" fmla="*/ 71 h 103"/>
                <a:gd name="T8" fmla="*/ 44 w 65"/>
                <a:gd name="T9" fmla="*/ 0 h 103"/>
                <a:gd name="T10" fmla="*/ 65 w 65"/>
                <a:gd name="T11" fmla="*/ 0 h 103"/>
                <a:gd name="T12" fmla="*/ 65 w 65"/>
                <a:gd name="T13" fmla="*/ 71 h 103"/>
                <a:gd name="T14" fmla="*/ 32 w 65"/>
                <a:gd name="T15" fmla="*/ 103 h 103"/>
                <a:gd name="T16" fmla="*/ 0 w 65"/>
                <a:gd name="T17" fmla="*/ 71 h 103"/>
                <a:gd name="T18" fmla="*/ 0 w 65"/>
                <a:gd name="T19" fmla="*/ 0 h 103"/>
                <a:gd name="T20" fmla="*/ 20 w 65"/>
                <a:gd name="T2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103">
                  <a:moveTo>
                    <a:pt x="20" y="0"/>
                  </a:moveTo>
                  <a:cubicBezTo>
                    <a:pt x="20" y="71"/>
                    <a:pt x="20" y="71"/>
                    <a:pt x="20" y="71"/>
                  </a:cubicBezTo>
                  <a:cubicBezTo>
                    <a:pt x="20" y="81"/>
                    <a:pt x="23" y="88"/>
                    <a:pt x="32" y="88"/>
                  </a:cubicBezTo>
                  <a:cubicBezTo>
                    <a:pt x="42" y="88"/>
                    <a:pt x="44" y="81"/>
                    <a:pt x="44" y="71"/>
                  </a:cubicBezTo>
                  <a:cubicBezTo>
                    <a:pt x="44" y="0"/>
                    <a:pt x="44" y="0"/>
                    <a:pt x="44" y="0"/>
                  </a:cubicBezTo>
                  <a:cubicBezTo>
                    <a:pt x="65" y="0"/>
                    <a:pt x="65" y="0"/>
                    <a:pt x="65" y="0"/>
                  </a:cubicBezTo>
                  <a:cubicBezTo>
                    <a:pt x="65" y="71"/>
                    <a:pt x="65" y="71"/>
                    <a:pt x="65" y="71"/>
                  </a:cubicBezTo>
                  <a:cubicBezTo>
                    <a:pt x="65" y="97"/>
                    <a:pt x="49" y="103"/>
                    <a:pt x="32" y="103"/>
                  </a:cubicBezTo>
                  <a:cubicBezTo>
                    <a:pt x="16" y="103"/>
                    <a:pt x="0" y="98"/>
                    <a:pt x="0" y="71"/>
                  </a:cubicBezTo>
                  <a:cubicBezTo>
                    <a:pt x="0" y="0"/>
                    <a:pt x="0" y="0"/>
                    <a:pt x="0" y="0"/>
                  </a:cubicBez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p:nvSpPr>
          <p:spPr bwMode="auto">
            <a:xfrm>
              <a:off x="839788" y="1638300"/>
              <a:ext cx="115888" cy="180975"/>
            </a:xfrm>
            <a:custGeom>
              <a:avLst/>
              <a:gdLst>
                <a:gd name="T0" fmla="*/ 45 w 67"/>
                <a:gd name="T1" fmla="*/ 36 h 105"/>
                <a:gd name="T2" fmla="*/ 33 w 67"/>
                <a:gd name="T3" fmla="*/ 15 h 105"/>
                <a:gd name="T4" fmla="*/ 20 w 67"/>
                <a:gd name="T5" fmla="*/ 54 h 105"/>
                <a:gd name="T6" fmla="*/ 33 w 67"/>
                <a:gd name="T7" fmla="*/ 90 h 105"/>
                <a:gd name="T8" fmla="*/ 46 w 67"/>
                <a:gd name="T9" fmla="*/ 65 h 105"/>
                <a:gd name="T10" fmla="*/ 67 w 67"/>
                <a:gd name="T11" fmla="*/ 65 h 105"/>
                <a:gd name="T12" fmla="*/ 34 w 67"/>
                <a:gd name="T13" fmla="*/ 105 h 105"/>
                <a:gd name="T14" fmla="*/ 0 w 67"/>
                <a:gd name="T15" fmla="*/ 53 h 105"/>
                <a:gd name="T16" fmla="*/ 34 w 67"/>
                <a:gd name="T17" fmla="*/ 0 h 105"/>
                <a:gd name="T18" fmla="*/ 66 w 67"/>
                <a:gd name="T19" fmla="*/ 36 h 105"/>
                <a:gd name="T20" fmla="*/ 45 w 67"/>
                <a:gd name="T21"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105">
                  <a:moveTo>
                    <a:pt x="45" y="36"/>
                  </a:moveTo>
                  <a:cubicBezTo>
                    <a:pt x="45" y="21"/>
                    <a:pt x="42" y="15"/>
                    <a:pt x="33" y="15"/>
                  </a:cubicBezTo>
                  <a:cubicBezTo>
                    <a:pt x="23" y="15"/>
                    <a:pt x="20" y="25"/>
                    <a:pt x="20" y="54"/>
                  </a:cubicBezTo>
                  <a:cubicBezTo>
                    <a:pt x="20" y="85"/>
                    <a:pt x="24" y="90"/>
                    <a:pt x="33" y="90"/>
                  </a:cubicBezTo>
                  <a:cubicBezTo>
                    <a:pt x="41" y="90"/>
                    <a:pt x="46" y="87"/>
                    <a:pt x="46" y="65"/>
                  </a:cubicBezTo>
                  <a:cubicBezTo>
                    <a:pt x="67" y="65"/>
                    <a:pt x="67" y="65"/>
                    <a:pt x="67" y="65"/>
                  </a:cubicBezTo>
                  <a:cubicBezTo>
                    <a:pt x="67" y="87"/>
                    <a:pt x="61" y="105"/>
                    <a:pt x="34" y="105"/>
                  </a:cubicBezTo>
                  <a:cubicBezTo>
                    <a:pt x="4" y="105"/>
                    <a:pt x="0" y="84"/>
                    <a:pt x="0" y="53"/>
                  </a:cubicBezTo>
                  <a:cubicBezTo>
                    <a:pt x="0" y="22"/>
                    <a:pt x="4" y="0"/>
                    <a:pt x="34" y="0"/>
                  </a:cubicBezTo>
                  <a:cubicBezTo>
                    <a:pt x="64" y="0"/>
                    <a:pt x="66" y="21"/>
                    <a:pt x="66" y="36"/>
                  </a:cubicBezTo>
                  <a:lnTo>
                    <a:pt x="45"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p:nvSpPr>
          <p:spPr bwMode="auto">
            <a:xfrm>
              <a:off x="955675" y="1641475"/>
              <a:ext cx="136525" cy="174625"/>
            </a:xfrm>
            <a:custGeom>
              <a:avLst/>
              <a:gdLst>
                <a:gd name="T0" fmla="*/ 29 w 86"/>
                <a:gd name="T1" fmla="*/ 0 h 110"/>
                <a:gd name="T2" fmla="*/ 57 w 86"/>
                <a:gd name="T3" fmla="*/ 0 h 110"/>
                <a:gd name="T4" fmla="*/ 86 w 86"/>
                <a:gd name="T5" fmla="*/ 110 h 110"/>
                <a:gd name="T6" fmla="*/ 63 w 86"/>
                <a:gd name="T7" fmla="*/ 110 h 110"/>
                <a:gd name="T8" fmla="*/ 58 w 86"/>
                <a:gd name="T9" fmla="*/ 87 h 110"/>
                <a:gd name="T10" fmla="*/ 28 w 86"/>
                <a:gd name="T11" fmla="*/ 87 h 110"/>
                <a:gd name="T12" fmla="*/ 23 w 86"/>
                <a:gd name="T13" fmla="*/ 110 h 110"/>
                <a:gd name="T14" fmla="*/ 0 w 86"/>
                <a:gd name="T15" fmla="*/ 110 h 110"/>
                <a:gd name="T16" fmla="*/ 29 w 86"/>
                <a:gd name="T17" fmla="*/ 0 h 110"/>
                <a:gd name="T18" fmla="*/ 32 w 86"/>
                <a:gd name="T19" fmla="*/ 68 h 110"/>
                <a:gd name="T20" fmla="*/ 54 w 86"/>
                <a:gd name="T21" fmla="*/ 68 h 110"/>
                <a:gd name="T22" fmla="*/ 43 w 86"/>
                <a:gd name="T23" fmla="*/ 19 h 110"/>
                <a:gd name="T24" fmla="*/ 43 w 86"/>
                <a:gd name="T25" fmla="*/ 19 h 110"/>
                <a:gd name="T26" fmla="*/ 32 w 86"/>
                <a:gd name="T27" fmla="*/ 6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110">
                  <a:moveTo>
                    <a:pt x="29" y="0"/>
                  </a:moveTo>
                  <a:lnTo>
                    <a:pt x="57" y="0"/>
                  </a:lnTo>
                  <a:lnTo>
                    <a:pt x="86" y="110"/>
                  </a:lnTo>
                  <a:lnTo>
                    <a:pt x="63" y="110"/>
                  </a:lnTo>
                  <a:lnTo>
                    <a:pt x="58" y="87"/>
                  </a:lnTo>
                  <a:lnTo>
                    <a:pt x="28" y="87"/>
                  </a:lnTo>
                  <a:lnTo>
                    <a:pt x="23" y="110"/>
                  </a:lnTo>
                  <a:lnTo>
                    <a:pt x="0" y="110"/>
                  </a:lnTo>
                  <a:lnTo>
                    <a:pt x="29" y="0"/>
                  </a:lnTo>
                  <a:close/>
                  <a:moveTo>
                    <a:pt x="32" y="68"/>
                  </a:moveTo>
                  <a:lnTo>
                    <a:pt x="54" y="68"/>
                  </a:lnTo>
                  <a:lnTo>
                    <a:pt x="43" y="19"/>
                  </a:lnTo>
                  <a:lnTo>
                    <a:pt x="43" y="19"/>
                  </a:lnTo>
                  <a:lnTo>
                    <a:pt x="32"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p:nvSpPr>
          <p:spPr bwMode="auto">
            <a:xfrm>
              <a:off x="1077913" y="1641475"/>
              <a:ext cx="111125" cy="174625"/>
            </a:xfrm>
            <a:custGeom>
              <a:avLst/>
              <a:gdLst>
                <a:gd name="T0" fmla="*/ 70 w 70"/>
                <a:gd name="T1" fmla="*/ 0 h 110"/>
                <a:gd name="T2" fmla="*/ 70 w 70"/>
                <a:gd name="T3" fmla="*/ 19 h 110"/>
                <a:gd name="T4" fmla="*/ 46 w 70"/>
                <a:gd name="T5" fmla="*/ 19 h 110"/>
                <a:gd name="T6" fmla="*/ 46 w 70"/>
                <a:gd name="T7" fmla="*/ 110 h 110"/>
                <a:gd name="T8" fmla="*/ 23 w 70"/>
                <a:gd name="T9" fmla="*/ 110 h 110"/>
                <a:gd name="T10" fmla="*/ 23 w 70"/>
                <a:gd name="T11" fmla="*/ 19 h 110"/>
                <a:gd name="T12" fmla="*/ 0 w 70"/>
                <a:gd name="T13" fmla="*/ 19 h 110"/>
                <a:gd name="T14" fmla="*/ 0 w 70"/>
                <a:gd name="T15" fmla="*/ 0 h 110"/>
                <a:gd name="T16" fmla="*/ 70 w 70"/>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110">
                  <a:moveTo>
                    <a:pt x="70" y="0"/>
                  </a:moveTo>
                  <a:lnTo>
                    <a:pt x="70" y="19"/>
                  </a:lnTo>
                  <a:lnTo>
                    <a:pt x="46" y="19"/>
                  </a:lnTo>
                  <a:lnTo>
                    <a:pt x="46" y="110"/>
                  </a:lnTo>
                  <a:lnTo>
                    <a:pt x="23" y="110"/>
                  </a:lnTo>
                  <a:lnTo>
                    <a:pt x="23" y="19"/>
                  </a:lnTo>
                  <a:lnTo>
                    <a:pt x="0" y="19"/>
                  </a:lnTo>
                  <a:lnTo>
                    <a:pt x="0" y="0"/>
                  </a:lnTo>
                  <a:lnTo>
                    <a:pt x="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Rectangle 20"/>
            <p:cNvSpPr>
              <a:spLocks noChangeArrowheads="1"/>
            </p:cNvSpPr>
            <p:nvPr/>
          </p:nvSpPr>
          <p:spPr bwMode="auto">
            <a:xfrm>
              <a:off x="1200150" y="1641475"/>
              <a:ext cx="34925" cy="174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noEditPoints="1"/>
            </p:cNvSpPr>
            <p:nvPr/>
          </p:nvSpPr>
          <p:spPr bwMode="auto">
            <a:xfrm>
              <a:off x="1250950" y="1638300"/>
              <a:ext cx="119063" cy="180975"/>
            </a:xfrm>
            <a:custGeom>
              <a:avLst/>
              <a:gdLst>
                <a:gd name="T0" fmla="*/ 35 w 69"/>
                <a:gd name="T1" fmla="*/ 0 h 105"/>
                <a:gd name="T2" fmla="*/ 69 w 69"/>
                <a:gd name="T3" fmla="*/ 53 h 105"/>
                <a:gd name="T4" fmla="*/ 35 w 69"/>
                <a:gd name="T5" fmla="*/ 105 h 105"/>
                <a:gd name="T6" fmla="*/ 0 w 69"/>
                <a:gd name="T7" fmla="*/ 53 h 105"/>
                <a:gd name="T8" fmla="*/ 35 w 69"/>
                <a:gd name="T9" fmla="*/ 0 h 105"/>
                <a:gd name="T10" fmla="*/ 35 w 69"/>
                <a:gd name="T11" fmla="*/ 90 h 105"/>
                <a:gd name="T12" fmla="*/ 49 w 69"/>
                <a:gd name="T13" fmla="*/ 53 h 105"/>
                <a:gd name="T14" fmla="*/ 35 w 69"/>
                <a:gd name="T15" fmla="*/ 15 h 105"/>
                <a:gd name="T16" fmla="*/ 20 w 69"/>
                <a:gd name="T17" fmla="*/ 53 h 105"/>
                <a:gd name="T18" fmla="*/ 35 w 69"/>
                <a:gd name="T19" fmla="*/ 9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105">
                  <a:moveTo>
                    <a:pt x="35" y="0"/>
                  </a:moveTo>
                  <a:cubicBezTo>
                    <a:pt x="65" y="0"/>
                    <a:pt x="69" y="22"/>
                    <a:pt x="69" y="53"/>
                  </a:cubicBezTo>
                  <a:cubicBezTo>
                    <a:pt x="69" y="84"/>
                    <a:pt x="65" y="105"/>
                    <a:pt x="35" y="105"/>
                  </a:cubicBezTo>
                  <a:cubicBezTo>
                    <a:pt x="4" y="105"/>
                    <a:pt x="0" y="84"/>
                    <a:pt x="0" y="53"/>
                  </a:cubicBezTo>
                  <a:cubicBezTo>
                    <a:pt x="0" y="22"/>
                    <a:pt x="4" y="0"/>
                    <a:pt x="35" y="0"/>
                  </a:cubicBezTo>
                  <a:close/>
                  <a:moveTo>
                    <a:pt x="35" y="90"/>
                  </a:moveTo>
                  <a:cubicBezTo>
                    <a:pt x="47" y="90"/>
                    <a:pt x="49" y="80"/>
                    <a:pt x="49" y="53"/>
                  </a:cubicBezTo>
                  <a:cubicBezTo>
                    <a:pt x="49" y="25"/>
                    <a:pt x="47" y="15"/>
                    <a:pt x="35" y="15"/>
                  </a:cubicBezTo>
                  <a:cubicBezTo>
                    <a:pt x="22" y="15"/>
                    <a:pt x="20" y="25"/>
                    <a:pt x="20" y="53"/>
                  </a:cubicBezTo>
                  <a:cubicBezTo>
                    <a:pt x="20" y="80"/>
                    <a:pt x="22" y="90"/>
                    <a:pt x="35"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p:cNvSpPr>
            <p:nvPr/>
          </p:nvSpPr>
          <p:spPr bwMode="auto">
            <a:xfrm>
              <a:off x="1385888" y="1641475"/>
              <a:ext cx="115888" cy="174625"/>
            </a:xfrm>
            <a:custGeom>
              <a:avLst/>
              <a:gdLst>
                <a:gd name="T0" fmla="*/ 26 w 73"/>
                <a:gd name="T1" fmla="*/ 0 h 110"/>
                <a:gd name="T2" fmla="*/ 52 w 73"/>
                <a:gd name="T3" fmla="*/ 75 h 110"/>
                <a:gd name="T4" fmla="*/ 53 w 73"/>
                <a:gd name="T5" fmla="*/ 75 h 110"/>
                <a:gd name="T6" fmla="*/ 53 w 73"/>
                <a:gd name="T7" fmla="*/ 0 h 110"/>
                <a:gd name="T8" fmla="*/ 73 w 73"/>
                <a:gd name="T9" fmla="*/ 0 h 110"/>
                <a:gd name="T10" fmla="*/ 73 w 73"/>
                <a:gd name="T11" fmla="*/ 110 h 110"/>
                <a:gd name="T12" fmla="*/ 48 w 73"/>
                <a:gd name="T13" fmla="*/ 110 h 110"/>
                <a:gd name="T14" fmla="*/ 20 w 73"/>
                <a:gd name="T15" fmla="*/ 33 h 110"/>
                <a:gd name="T16" fmla="*/ 20 w 73"/>
                <a:gd name="T17" fmla="*/ 33 h 110"/>
                <a:gd name="T18" fmla="*/ 20 w 73"/>
                <a:gd name="T19" fmla="*/ 110 h 110"/>
                <a:gd name="T20" fmla="*/ 0 w 73"/>
                <a:gd name="T21" fmla="*/ 110 h 110"/>
                <a:gd name="T22" fmla="*/ 0 w 73"/>
                <a:gd name="T23" fmla="*/ 0 h 110"/>
                <a:gd name="T24" fmla="*/ 26 w 73"/>
                <a:gd name="T25"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110">
                  <a:moveTo>
                    <a:pt x="26" y="0"/>
                  </a:moveTo>
                  <a:lnTo>
                    <a:pt x="52" y="75"/>
                  </a:lnTo>
                  <a:lnTo>
                    <a:pt x="53" y="75"/>
                  </a:lnTo>
                  <a:lnTo>
                    <a:pt x="53" y="0"/>
                  </a:lnTo>
                  <a:lnTo>
                    <a:pt x="73" y="0"/>
                  </a:lnTo>
                  <a:lnTo>
                    <a:pt x="73" y="110"/>
                  </a:lnTo>
                  <a:lnTo>
                    <a:pt x="48" y="110"/>
                  </a:lnTo>
                  <a:lnTo>
                    <a:pt x="20" y="33"/>
                  </a:lnTo>
                  <a:lnTo>
                    <a:pt x="20" y="33"/>
                  </a:lnTo>
                  <a:lnTo>
                    <a:pt x="20" y="110"/>
                  </a:lnTo>
                  <a:lnTo>
                    <a:pt x="0" y="110"/>
                  </a:lnTo>
                  <a:lnTo>
                    <a:pt x="0"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3"/>
            <p:cNvSpPr>
              <a:spLocks noEditPoints="1"/>
            </p:cNvSpPr>
            <p:nvPr/>
          </p:nvSpPr>
          <p:spPr bwMode="auto">
            <a:xfrm>
              <a:off x="1509713" y="1641475"/>
              <a:ext cx="138113" cy="174625"/>
            </a:xfrm>
            <a:custGeom>
              <a:avLst/>
              <a:gdLst>
                <a:gd name="T0" fmla="*/ 29 w 87"/>
                <a:gd name="T1" fmla="*/ 0 h 110"/>
                <a:gd name="T2" fmla="*/ 57 w 87"/>
                <a:gd name="T3" fmla="*/ 0 h 110"/>
                <a:gd name="T4" fmla="*/ 87 w 87"/>
                <a:gd name="T5" fmla="*/ 110 h 110"/>
                <a:gd name="T6" fmla="*/ 63 w 87"/>
                <a:gd name="T7" fmla="*/ 110 h 110"/>
                <a:gd name="T8" fmla="*/ 59 w 87"/>
                <a:gd name="T9" fmla="*/ 87 h 110"/>
                <a:gd name="T10" fmla="*/ 29 w 87"/>
                <a:gd name="T11" fmla="*/ 87 h 110"/>
                <a:gd name="T12" fmla="*/ 24 w 87"/>
                <a:gd name="T13" fmla="*/ 110 h 110"/>
                <a:gd name="T14" fmla="*/ 0 w 87"/>
                <a:gd name="T15" fmla="*/ 110 h 110"/>
                <a:gd name="T16" fmla="*/ 29 w 87"/>
                <a:gd name="T17" fmla="*/ 0 h 110"/>
                <a:gd name="T18" fmla="*/ 32 w 87"/>
                <a:gd name="T19" fmla="*/ 68 h 110"/>
                <a:gd name="T20" fmla="*/ 54 w 87"/>
                <a:gd name="T21" fmla="*/ 68 h 110"/>
                <a:gd name="T22" fmla="*/ 43 w 87"/>
                <a:gd name="T23" fmla="*/ 19 h 110"/>
                <a:gd name="T24" fmla="*/ 43 w 87"/>
                <a:gd name="T25" fmla="*/ 19 h 110"/>
                <a:gd name="T26" fmla="*/ 32 w 87"/>
                <a:gd name="T27" fmla="*/ 6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10">
                  <a:moveTo>
                    <a:pt x="29" y="0"/>
                  </a:moveTo>
                  <a:lnTo>
                    <a:pt x="57" y="0"/>
                  </a:lnTo>
                  <a:lnTo>
                    <a:pt x="87" y="110"/>
                  </a:lnTo>
                  <a:lnTo>
                    <a:pt x="63" y="110"/>
                  </a:lnTo>
                  <a:lnTo>
                    <a:pt x="59" y="87"/>
                  </a:lnTo>
                  <a:lnTo>
                    <a:pt x="29" y="87"/>
                  </a:lnTo>
                  <a:lnTo>
                    <a:pt x="24" y="110"/>
                  </a:lnTo>
                  <a:lnTo>
                    <a:pt x="0" y="110"/>
                  </a:lnTo>
                  <a:lnTo>
                    <a:pt x="29" y="0"/>
                  </a:lnTo>
                  <a:close/>
                  <a:moveTo>
                    <a:pt x="32" y="68"/>
                  </a:moveTo>
                  <a:lnTo>
                    <a:pt x="54" y="68"/>
                  </a:lnTo>
                  <a:lnTo>
                    <a:pt x="43" y="19"/>
                  </a:lnTo>
                  <a:lnTo>
                    <a:pt x="43" y="19"/>
                  </a:lnTo>
                  <a:lnTo>
                    <a:pt x="32"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p:nvSpPr>
          <p:spPr bwMode="auto">
            <a:xfrm>
              <a:off x="1655763" y="1641475"/>
              <a:ext cx="98425" cy="174625"/>
            </a:xfrm>
            <a:custGeom>
              <a:avLst/>
              <a:gdLst>
                <a:gd name="T0" fmla="*/ 0 w 62"/>
                <a:gd name="T1" fmla="*/ 110 h 110"/>
                <a:gd name="T2" fmla="*/ 0 w 62"/>
                <a:gd name="T3" fmla="*/ 0 h 110"/>
                <a:gd name="T4" fmla="*/ 23 w 62"/>
                <a:gd name="T5" fmla="*/ 0 h 110"/>
                <a:gd name="T6" fmla="*/ 23 w 62"/>
                <a:gd name="T7" fmla="*/ 92 h 110"/>
                <a:gd name="T8" fmla="*/ 62 w 62"/>
                <a:gd name="T9" fmla="*/ 92 h 110"/>
                <a:gd name="T10" fmla="*/ 62 w 62"/>
                <a:gd name="T11" fmla="*/ 110 h 110"/>
                <a:gd name="T12" fmla="*/ 0 w 62"/>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62" h="110">
                  <a:moveTo>
                    <a:pt x="0" y="110"/>
                  </a:moveTo>
                  <a:lnTo>
                    <a:pt x="0" y="0"/>
                  </a:lnTo>
                  <a:lnTo>
                    <a:pt x="23" y="0"/>
                  </a:lnTo>
                  <a:lnTo>
                    <a:pt x="23" y="92"/>
                  </a:lnTo>
                  <a:lnTo>
                    <a:pt x="62" y="92"/>
                  </a:lnTo>
                  <a:lnTo>
                    <a:pt x="62" y="110"/>
                  </a:lnTo>
                  <a:lnTo>
                    <a:pt x="0"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 name="Group 3"/>
          <p:cNvGrpSpPr/>
          <p:nvPr/>
        </p:nvGrpSpPr>
        <p:grpSpPr>
          <a:xfrm>
            <a:off x="623194" y="1433338"/>
            <a:ext cx="3274170" cy="470664"/>
            <a:chOff x="471488" y="1863725"/>
            <a:chExt cx="1270000" cy="182563"/>
          </a:xfrm>
          <a:solidFill>
            <a:schemeClr val="accent2"/>
          </a:solidFill>
        </p:grpSpPr>
        <p:sp>
          <p:nvSpPr>
            <p:cNvPr id="5" name="Freeform 25"/>
            <p:cNvSpPr>
              <a:spLocks/>
            </p:cNvSpPr>
            <p:nvPr/>
          </p:nvSpPr>
          <p:spPr bwMode="auto">
            <a:xfrm>
              <a:off x="471488" y="1866900"/>
              <a:ext cx="100013" cy="176213"/>
            </a:xfrm>
            <a:custGeom>
              <a:avLst/>
              <a:gdLst>
                <a:gd name="T0" fmla="*/ 62 w 63"/>
                <a:gd name="T1" fmla="*/ 0 h 111"/>
                <a:gd name="T2" fmla="*/ 62 w 63"/>
                <a:gd name="T3" fmla="*/ 19 h 111"/>
                <a:gd name="T4" fmla="*/ 21 w 63"/>
                <a:gd name="T5" fmla="*/ 19 h 111"/>
                <a:gd name="T6" fmla="*/ 21 w 63"/>
                <a:gd name="T7" fmla="*/ 45 h 111"/>
                <a:gd name="T8" fmla="*/ 58 w 63"/>
                <a:gd name="T9" fmla="*/ 45 h 111"/>
                <a:gd name="T10" fmla="*/ 58 w 63"/>
                <a:gd name="T11" fmla="*/ 63 h 111"/>
                <a:gd name="T12" fmla="*/ 21 w 63"/>
                <a:gd name="T13" fmla="*/ 63 h 111"/>
                <a:gd name="T14" fmla="*/ 21 w 63"/>
                <a:gd name="T15" fmla="*/ 92 h 111"/>
                <a:gd name="T16" fmla="*/ 63 w 63"/>
                <a:gd name="T17" fmla="*/ 92 h 111"/>
                <a:gd name="T18" fmla="*/ 63 w 63"/>
                <a:gd name="T19" fmla="*/ 111 h 111"/>
                <a:gd name="T20" fmla="*/ 0 w 63"/>
                <a:gd name="T21" fmla="*/ 111 h 111"/>
                <a:gd name="T22" fmla="*/ 0 w 63"/>
                <a:gd name="T23" fmla="*/ 0 h 111"/>
                <a:gd name="T24" fmla="*/ 62 w 63"/>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11">
                  <a:moveTo>
                    <a:pt x="62" y="0"/>
                  </a:moveTo>
                  <a:lnTo>
                    <a:pt x="62" y="19"/>
                  </a:lnTo>
                  <a:lnTo>
                    <a:pt x="21" y="19"/>
                  </a:lnTo>
                  <a:lnTo>
                    <a:pt x="21" y="45"/>
                  </a:lnTo>
                  <a:lnTo>
                    <a:pt x="58" y="45"/>
                  </a:lnTo>
                  <a:lnTo>
                    <a:pt x="58" y="63"/>
                  </a:lnTo>
                  <a:lnTo>
                    <a:pt x="21" y="63"/>
                  </a:lnTo>
                  <a:lnTo>
                    <a:pt x="21" y="92"/>
                  </a:lnTo>
                  <a:lnTo>
                    <a:pt x="63" y="92"/>
                  </a:lnTo>
                  <a:lnTo>
                    <a:pt x="63" y="111"/>
                  </a:lnTo>
                  <a:lnTo>
                    <a:pt x="0" y="111"/>
                  </a:lnTo>
                  <a:lnTo>
                    <a:pt x="0" y="0"/>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26"/>
            <p:cNvSpPr>
              <a:spLocks/>
            </p:cNvSpPr>
            <p:nvPr/>
          </p:nvSpPr>
          <p:spPr bwMode="auto">
            <a:xfrm>
              <a:off x="590550" y="1866900"/>
              <a:ext cx="128588" cy="176213"/>
            </a:xfrm>
            <a:custGeom>
              <a:avLst/>
              <a:gdLst>
                <a:gd name="T0" fmla="*/ 2 w 81"/>
                <a:gd name="T1" fmla="*/ 0 h 111"/>
                <a:gd name="T2" fmla="*/ 26 w 81"/>
                <a:gd name="T3" fmla="*/ 0 h 111"/>
                <a:gd name="T4" fmla="*/ 40 w 81"/>
                <a:gd name="T5" fmla="*/ 36 h 111"/>
                <a:gd name="T6" fmla="*/ 54 w 81"/>
                <a:gd name="T7" fmla="*/ 0 h 111"/>
                <a:gd name="T8" fmla="*/ 79 w 81"/>
                <a:gd name="T9" fmla="*/ 0 h 111"/>
                <a:gd name="T10" fmla="*/ 53 w 81"/>
                <a:gd name="T11" fmla="*/ 55 h 111"/>
                <a:gd name="T12" fmla="*/ 81 w 81"/>
                <a:gd name="T13" fmla="*/ 111 h 111"/>
                <a:gd name="T14" fmla="*/ 55 w 81"/>
                <a:gd name="T15" fmla="*/ 111 h 111"/>
                <a:gd name="T16" fmla="*/ 40 w 81"/>
                <a:gd name="T17" fmla="*/ 73 h 111"/>
                <a:gd name="T18" fmla="*/ 23 w 81"/>
                <a:gd name="T19" fmla="*/ 111 h 111"/>
                <a:gd name="T20" fmla="*/ 0 w 81"/>
                <a:gd name="T21" fmla="*/ 111 h 111"/>
                <a:gd name="T22" fmla="*/ 27 w 81"/>
                <a:gd name="T23" fmla="*/ 55 h 111"/>
                <a:gd name="T24" fmla="*/ 2 w 81"/>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111">
                  <a:moveTo>
                    <a:pt x="2" y="0"/>
                  </a:moveTo>
                  <a:lnTo>
                    <a:pt x="26" y="0"/>
                  </a:lnTo>
                  <a:lnTo>
                    <a:pt x="40" y="36"/>
                  </a:lnTo>
                  <a:lnTo>
                    <a:pt x="54" y="0"/>
                  </a:lnTo>
                  <a:lnTo>
                    <a:pt x="79" y="0"/>
                  </a:lnTo>
                  <a:lnTo>
                    <a:pt x="53" y="55"/>
                  </a:lnTo>
                  <a:lnTo>
                    <a:pt x="81" y="111"/>
                  </a:lnTo>
                  <a:lnTo>
                    <a:pt x="55" y="111"/>
                  </a:lnTo>
                  <a:lnTo>
                    <a:pt x="40" y="73"/>
                  </a:lnTo>
                  <a:lnTo>
                    <a:pt x="23" y="111"/>
                  </a:lnTo>
                  <a:lnTo>
                    <a:pt x="0" y="111"/>
                  </a:lnTo>
                  <a:lnTo>
                    <a:pt x="27" y="55"/>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27"/>
            <p:cNvSpPr>
              <a:spLocks/>
            </p:cNvSpPr>
            <p:nvPr/>
          </p:nvSpPr>
          <p:spPr bwMode="auto">
            <a:xfrm>
              <a:off x="728663" y="1863725"/>
              <a:ext cx="115888" cy="182563"/>
            </a:xfrm>
            <a:custGeom>
              <a:avLst/>
              <a:gdLst>
                <a:gd name="T0" fmla="*/ 45 w 67"/>
                <a:gd name="T1" fmla="*/ 37 h 106"/>
                <a:gd name="T2" fmla="*/ 33 w 67"/>
                <a:gd name="T3" fmla="*/ 15 h 106"/>
                <a:gd name="T4" fmla="*/ 20 w 67"/>
                <a:gd name="T5" fmla="*/ 55 h 106"/>
                <a:gd name="T6" fmla="*/ 33 w 67"/>
                <a:gd name="T7" fmla="*/ 91 h 106"/>
                <a:gd name="T8" fmla="*/ 46 w 67"/>
                <a:gd name="T9" fmla="*/ 65 h 106"/>
                <a:gd name="T10" fmla="*/ 67 w 67"/>
                <a:gd name="T11" fmla="*/ 65 h 106"/>
                <a:gd name="T12" fmla="*/ 34 w 67"/>
                <a:gd name="T13" fmla="*/ 106 h 106"/>
                <a:gd name="T14" fmla="*/ 0 w 67"/>
                <a:gd name="T15" fmla="*/ 53 h 106"/>
                <a:gd name="T16" fmla="*/ 34 w 67"/>
                <a:gd name="T17" fmla="*/ 0 h 106"/>
                <a:gd name="T18" fmla="*/ 66 w 67"/>
                <a:gd name="T19" fmla="*/ 37 h 106"/>
                <a:gd name="T20" fmla="*/ 45 w 67"/>
                <a:gd name="T21" fmla="*/ 3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106">
                  <a:moveTo>
                    <a:pt x="45" y="37"/>
                  </a:moveTo>
                  <a:cubicBezTo>
                    <a:pt x="45" y="22"/>
                    <a:pt x="42" y="15"/>
                    <a:pt x="33" y="15"/>
                  </a:cubicBezTo>
                  <a:cubicBezTo>
                    <a:pt x="23" y="15"/>
                    <a:pt x="20" y="26"/>
                    <a:pt x="20" y="55"/>
                  </a:cubicBezTo>
                  <a:cubicBezTo>
                    <a:pt x="20" y="85"/>
                    <a:pt x="24" y="91"/>
                    <a:pt x="33" y="91"/>
                  </a:cubicBezTo>
                  <a:cubicBezTo>
                    <a:pt x="41" y="91"/>
                    <a:pt x="46" y="87"/>
                    <a:pt x="46" y="65"/>
                  </a:cubicBezTo>
                  <a:cubicBezTo>
                    <a:pt x="67" y="65"/>
                    <a:pt x="67" y="65"/>
                    <a:pt x="67" y="65"/>
                  </a:cubicBezTo>
                  <a:cubicBezTo>
                    <a:pt x="67" y="87"/>
                    <a:pt x="61" y="106"/>
                    <a:pt x="34" y="106"/>
                  </a:cubicBezTo>
                  <a:cubicBezTo>
                    <a:pt x="3" y="106"/>
                    <a:pt x="0" y="84"/>
                    <a:pt x="0" y="53"/>
                  </a:cubicBezTo>
                  <a:cubicBezTo>
                    <a:pt x="0" y="22"/>
                    <a:pt x="3" y="0"/>
                    <a:pt x="34" y="0"/>
                  </a:cubicBezTo>
                  <a:cubicBezTo>
                    <a:pt x="64" y="0"/>
                    <a:pt x="66" y="22"/>
                    <a:pt x="66" y="37"/>
                  </a:cubicBezTo>
                  <a:lnTo>
                    <a:pt x="45"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28"/>
            <p:cNvSpPr>
              <a:spLocks/>
            </p:cNvSpPr>
            <p:nvPr/>
          </p:nvSpPr>
          <p:spPr bwMode="auto">
            <a:xfrm>
              <a:off x="868363" y="1866900"/>
              <a:ext cx="101600" cy="176213"/>
            </a:xfrm>
            <a:custGeom>
              <a:avLst/>
              <a:gdLst>
                <a:gd name="T0" fmla="*/ 62 w 64"/>
                <a:gd name="T1" fmla="*/ 0 h 111"/>
                <a:gd name="T2" fmla="*/ 62 w 64"/>
                <a:gd name="T3" fmla="*/ 19 h 111"/>
                <a:gd name="T4" fmla="*/ 23 w 64"/>
                <a:gd name="T5" fmla="*/ 19 h 111"/>
                <a:gd name="T6" fmla="*/ 23 w 64"/>
                <a:gd name="T7" fmla="*/ 45 h 111"/>
                <a:gd name="T8" fmla="*/ 60 w 64"/>
                <a:gd name="T9" fmla="*/ 45 h 111"/>
                <a:gd name="T10" fmla="*/ 60 w 64"/>
                <a:gd name="T11" fmla="*/ 63 h 111"/>
                <a:gd name="T12" fmla="*/ 23 w 64"/>
                <a:gd name="T13" fmla="*/ 63 h 111"/>
                <a:gd name="T14" fmla="*/ 23 w 64"/>
                <a:gd name="T15" fmla="*/ 92 h 111"/>
                <a:gd name="T16" fmla="*/ 64 w 64"/>
                <a:gd name="T17" fmla="*/ 92 h 111"/>
                <a:gd name="T18" fmla="*/ 64 w 64"/>
                <a:gd name="T19" fmla="*/ 111 h 111"/>
                <a:gd name="T20" fmla="*/ 0 w 64"/>
                <a:gd name="T21" fmla="*/ 111 h 111"/>
                <a:gd name="T22" fmla="*/ 0 w 64"/>
                <a:gd name="T23" fmla="*/ 0 h 111"/>
                <a:gd name="T24" fmla="*/ 62 w 64"/>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111">
                  <a:moveTo>
                    <a:pt x="62" y="0"/>
                  </a:moveTo>
                  <a:lnTo>
                    <a:pt x="62" y="19"/>
                  </a:lnTo>
                  <a:lnTo>
                    <a:pt x="23" y="19"/>
                  </a:lnTo>
                  <a:lnTo>
                    <a:pt x="23" y="45"/>
                  </a:lnTo>
                  <a:lnTo>
                    <a:pt x="60" y="45"/>
                  </a:lnTo>
                  <a:lnTo>
                    <a:pt x="60" y="63"/>
                  </a:lnTo>
                  <a:lnTo>
                    <a:pt x="23" y="63"/>
                  </a:lnTo>
                  <a:lnTo>
                    <a:pt x="23" y="92"/>
                  </a:lnTo>
                  <a:lnTo>
                    <a:pt x="64" y="92"/>
                  </a:lnTo>
                  <a:lnTo>
                    <a:pt x="64" y="111"/>
                  </a:lnTo>
                  <a:lnTo>
                    <a:pt x="0" y="111"/>
                  </a:lnTo>
                  <a:lnTo>
                    <a:pt x="0" y="0"/>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29"/>
            <p:cNvSpPr>
              <a:spLocks/>
            </p:cNvSpPr>
            <p:nvPr/>
          </p:nvSpPr>
          <p:spPr bwMode="auto">
            <a:xfrm>
              <a:off x="992188" y="1866900"/>
              <a:ext cx="98425" cy="176213"/>
            </a:xfrm>
            <a:custGeom>
              <a:avLst/>
              <a:gdLst>
                <a:gd name="T0" fmla="*/ 0 w 62"/>
                <a:gd name="T1" fmla="*/ 111 h 111"/>
                <a:gd name="T2" fmla="*/ 0 w 62"/>
                <a:gd name="T3" fmla="*/ 0 h 111"/>
                <a:gd name="T4" fmla="*/ 23 w 62"/>
                <a:gd name="T5" fmla="*/ 0 h 111"/>
                <a:gd name="T6" fmla="*/ 23 w 62"/>
                <a:gd name="T7" fmla="*/ 92 h 111"/>
                <a:gd name="T8" fmla="*/ 62 w 62"/>
                <a:gd name="T9" fmla="*/ 92 h 111"/>
                <a:gd name="T10" fmla="*/ 62 w 62"/>
                <a:gd name="T11" fmla="*/ 111 h 111"/>
                <a:gd name="T12" fmla="*/ 0 w 62"/>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62" h="111">
                  <a:moveTo>
                    <a:pt x="0" y="111"/>
                  </a:moveTo>
                  <a:lnTo>
                    <a:pt x="0" y="0"/>
                  </a:lnTo>
                  <a:lnTo>
                    <a:pt x="23" y="0"/>
                  </a:lnTo>
                  <a:lnTo>
                    <a:pt x="23" y="92"/>
                  </a:lnTo>
                  <a:lnTo>
                    <a:pt x="62" y="92"/>
                  </a:lnTo>
                  <a:lnTo>
                    <a:pt x="62" y="111"/>
                  </a:lnTo>
                  <a:lnTo>
                    <a:pt x="0"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30"/>
            <p:cNvSpPr>
              <a:spLocks/>
            </p:cNvSpPr>
            <p:nvPr/>
          </p:nvSpPr>
          <p:spPr bwMode="auto">
            <a:xfrm>
              <a:off x="1112838" y="1866900"/>
              <a:ext cx="98425" cy="176213"/>
            </a:xfrm>
            <a:custGeom>
              <a:avLst/>
              <a:gdLst>
                <a:gd name="T0" fmla="*/ 0 w 62"/>
                <a:gd name="T1" fmla="*/ 111 h 111"/>
                <a:gd name="T2" fmla="*/ 0 w 62"/>
                <a:gd name="T3" fmla="*/ 0 h 111"/>
                <a:gd name="T4" fmla="*/ 23 w 62"/>
                <a:gd name="T5" fmla="*/ 0 h 111"/>
                <a:gd name="T6" fmla="*/ 23 w 62"/>
                <a:gd name="T7" fmla="*/ 92 h 111"/>
                <a:gd name="T8" fmla="*/ 62 w 62"/>
                <a:gd name="T9" fmla="*/ 92 h 111"/>
                <a:gd name="T10" fmla="*/ 62 w 62"/>
                <a:gd name="T11" fmla="*/ 111 h 111"/>
                <a:gd name="T12" fmla="*/ 0 w 62"/>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62" h="111">
                  <a:moveTo>
                    <a:pt x="0" y="111"/>
                  </a:moveTo>
                  <a:lnTo>
                    <a:pt x="0" y="0"/>
                  </a:lnTo>
                  <a:lnTo>
                    <a:pt x="23" y="0"/>
                  </a:lnTo>
                  <a:lnTo>
                    <a:pt x="23" y="92"/>
                  </a:lnTo>
                  <a:lnTo>
                    <a:pt x="62" y="92"/>
                  </a:lnTo>
                  <a:lnTo>
                    <a:pt x="62" y="111"/>
                  </a:lnTo>
                  <a:lnTo>
                    <a:pt x="0"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31"/>
            <p:cNvSpPr>
              <a:spLocks/>
            </p:cNvSpPr>
            <p:nvPr/>
          </p:nvSpPr>
          <p:spPr bwMode="auto">
            <a:xfrm>
              <a:off x="1233488" y="1866900"/>
              <a:ext cx="100013" cy="176213"/>
            </a:xfrm>
            <a:custGeom>
              <a:avLst/>
              <a:gdLst>
                <a:gd name="T0" fmla="*/ 62 w 63"/>
                <a:gd name="T1" fmla="*/ 0 h 111"/>
                <a:gd name="T2" fmla="*/ 62 w 63"/>
                <a:gd name="T3" fmla="*/ 19 h 111"/>
                <a:gd name="T4" fmla="*/ 23 w 63"/>
                <a:gd name="T5" fmla="*/ 19 h 111"/>
                <a:gd name="T6" fmla="*/ 23 w 63"/>
                <a:gd name="T7" fmla="*/ 45 h 111"/>
                <a:gd name="T8" fmla="*/ 60 w 63"/>
                <a:gd name="T9" fmla="*/ 45 h 111"/>
                <a:gd name="T10" fmla="*/ 60 w 63"/>
                <a:gd name="T11" fmla="*/ 63 h 111"/>
                <a:gd name="T12" fmla="*/ 23 w 63"/>
                <a:gd name="T13" fmla="*/ 63 h 111"/>
                <a:gd name="T14" fmla="*/ 23 w 63"/>
                <a:gd name="T15" fmla="*/ 92 h 111"/>
                <a:gd name="T16" fmla="*/ 63 w 63"/>
                <a:gd name="T17" fmla="*/ 92 h 111"/>
                <a:gd name="T18" fmla="*/ 63 w 63"/>
                <a:gd name="T19" fmla="*/ 111 h 111"/>
                <a:gd name="T20" fmla="*/ 0 w 63"/>
                <a:gd name="T21" fmla="*/ 111 h 111"/>
                <a:gd name="T22" fmla="*/ 0 w 63"/>
                <a:gd name="T23" fmla="*/ 0 h 111"/>
                <a:gd name="T24" fmla="*/ 62 w 63"/>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11">
                  <a:moveTo>
                    <a:pt x="62" y="0"/>
                  </a:moveTo>
                  <a:lnTo>
                    <a:pt x="62" y="19"/>
                  </a:lnTo>
                  <a:lnTo>
                    <a:pt x="23" y="19"/>
                  </a:lnTo>
                  <a:lnTo>
                    <a:pt x="23" y="45"/>
                  </a:lnTo>
                  <a:lnTo>
                    <a:pt x="60" y="45"/>
                  </a:lnTo>
                  <a:lnTo>
                    <a:pt x="60" y="63"/>
                  </a:lnTo>
                  <a:lnTo>
                    <a:pt x="23" y="63"/>
                  </a:lnTo>
                  <a:lnTo>
                    <a:pt x="23" y="92"/>
                  </a:lnTo>
                  <a:lnTo>
                    <a:pt x="63" y="92"/>
                  </a:lnTo>
                  <a:lnTo>
                    <a:pt x="63" y="111"/>
                  </a:lnTo>
                  <a:lnTo>
                    <a:pt x="0" y="111"/>
                  </a:lnTo>
                  <a:lnTo>
                    <a:pt x="0" y="0"/>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32"/>
            <p:cNvSpPr>
              <a:spLocks/>
            </p:cNvSpPr>
            <p:nvPr/>
          </p:nvSpPr>
          <p:spPr bwMode="auto">
            <a:xfrm>
              <a:off x="1357313" y="1866900"/>
              <a:ext cx="117475" cy="176213"/>
            </a:xfrm>
            <a:custGeom>
              <a:avLst/>
              <a:gdLst>
                <a:gd name="T0" fmla="*/ 27 w 74"/>
                <a:gd name="T1" fmla="*/ 0 h 111"/>
                <a:gd name="T2" fmla="*/ 54 w 74"/>
                <a:gd name="T3" fmla="*/ 76 h 111"/>
                <a:gd name="T4" fmla="*/ 54 w 74"/>
                <a:gd name="T5" fmla="*/ 76 h 111"/>
                <a:gd name="T6" fmla="*/ 54 w 74"/>
                <a:gd name="T7" fmla="*/ 0 h 111"/>
                <a:gd name="T8" fmla="*/ 74 w 74"/>
                <a:gd name="T9" fmla="*/ 0 h 111"/>
                <a:gd name="T10" fmla="*/ 74 w 74"/>
                <a:gd name="T11" fmla="*/ 111 h 111"/>
                <a:gd name="T12" fmla="*/ 48 w 74"/>
                <a:gd name="T13" fmla="*/ 111 h 111"/>
                <a:gd name="T14" fmla="*/ 21 w 74"/>
                <a:gd name="T15" fmla="*/ 34 h 111"/>
                <a:gd name="T16" fmla="*/ 21 w 74"/>
                <a:gd name="T17" fmla="*/ 34 h 111"/>
                <a:gd name="T18" fmla="*/ 21 w 74"/>
                <a:gd name="T19" fmla="*/ 111 h 111"/>
                <a:gd name="T20" fmla="*/ 0 w 74"/>
                <a:gd name="T21" fmla="*/ 111 h 111"/>
                <a:gd name="T22" fmla="*/ 0 w 74"/>
                <a:gd name="T23" fmla="*/ 0 h 111"/>
                <a:gd name="T24" fmla="*/ 27 w 74"/>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111">
                  <a:moveTo>
                    <a:pt x="27" y="0"/>
                  </a:moveTo>
                  <a:lnTo>
                    <a:pt x="54" y="76"/>
                  </a:lnTo>
                  <a:lnTo>
                    <a:pt x="54" y="76"/>
                  </a:lnTo>
                  <a:lnTo>
                    <a:pt x="54" y="0"/>
                  </a:lnTo>
                  <a:lnTo>
                    <a:pt x="74" y="0"/>
                  </a:lnTo>
                  <a:lnTo>
                    <a:pt x="74" y="111"/>
                  </a:lnTo>
                  <a:lnTo>
                    <a:pt x="48" y="111"/>
                  </a:lnTo>
                  <a:lnTo>
                    <a:pt x="21" y="34"/>
                  </a:lnTo>
                  <a:lnTo>
                    <a:pt x="21" y="34"/>
                  </a:lnTo>
                  <a:lnTo>
                    <a:pt x="21" y="111"/>
                  </a:lnTo>
                  <a:lnTo>
                    <a:pt x="0" y="111"/>
                  </a:lnTo>
                  <a:lnTo>
                    <a:pt x="0" y="0"/>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33"/>
            <p:cNvSpPr>
              <a:spLocks/>
            </p:cNvSpPr>
            <p:nvPr/>
          </p:nvSpPr>
          <p:spPr bwMode="auto">
            <a:xfrm>
              <a:off x="1501775" y="1863725"/>
              <a:ext cx="114300" cy="182563"/>
            </a:xfrm>
            <a:custGeom>
              <a:avLst/>
              <a:gdLst>
                <a:gd name="T0" fmla="*/ 46 w 67"/>
                <a:gd name="T1" fmla="*/ 37 h 106"/>
                <a:gd name="T2" fmla="*/ 34 w 67"/>
                <a:gd name="T3" fmla="*/ 15 h 106"/>
                <a:gd name="T4" fmla="*/ 21 w 67"/>
                <a:gd name="T5" fmla="*/ 55 h 106"/>
                <a:gd name="T6" fmla="*/ 34 w 67"/>
                <a:gd name="T7" fmla="*/ 91 h 106"/>
                <a:gd name="T8" fmla="*/ 47 w 67"/>
                <a:gd name="T9" fmla="*/ 65 h 106"/>
                <a:gd name="T10" fmla="*/ 67 w 67"/>
                <a:gd name="T11" fmla="*/ 65 h 106"/>
                <a:gd name="T12" fmla="*/ 35 w 67"/>
                <a:gd name="T13" fmla="*/ 106 h 106"/>
                <a:gd name="T14" fmla="*/ 0 w 67"/>
                <a:gd name="T15" fmla="*/ 53 h 106"/>
                <a:gd name="T16" fmla="*/ 35 w 67"/>
                <a:gd name="T17" fmla="*/ 0 h 106"/>
                <a:gd name="T18" fmla="*/ 66 w 67"/>
                <a:gd name="T19" fmla="*/ 37 h 106"/>
                <a:gd name="T20" fmla="*/ 46 w 67"/>
                <a:gd name="T21" fmla="*/ 3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106">
                  <a:moveTo>
                    <a:pt x="46" y="37"/>
                  </a:moveTo>
                  <a:cubicBezTo>
                    <a:pt x="46" y="22"/>
                    <a:pt x="43" y="15"/>
                    <a:pt x="34" y="15"/>
                  </a:cubicBezTo>
                  <a:cubicBezTo>
                    <a:pt x="23" y="15"/>
                    <a:pt x="21" y="26"/>
                    <a:pt x="21" y="55"/>
                  </a:cubicBezTo>
                  <a:cubicBezTo>
                    <a:pt x="21" y="85"/>
                    <a:pt x="25" y="91"/>
                    <a:pt x="34" y="91"/>
                  </a:cubicBezTo>
                  <a:cubicBezTo>
                    <a:pt x="41" y="91"/>
                    <a:pt x="47" y="87"/>
                    <a:pt x="47" y="65"/>
                  </a:cubicBezTo>
                  <a:cubicBezTo>
                    <a:pt x="67" y="65"/>
                    <a:pt x="67" y="65"/>
                    <a:pt x="67" y="65"/>
                  </a:cubicBezTo>
                  <a:cubicBezTo>
                    <a:pt x="67" y="87"/>
                    <a:pt x="62" y="106"/>
                    <a:pt x="35" y="106"/>
                  </a:cubicBezTo>
                  <a:cubicBezTo>
                    <a:pt x="4" y="106"/>
                    <a:pt x="0" y="84"/>
                    <a:pt x="0" y="53"/>
                  </a:cubicBezTo>
                  <a:cubicBezTo>
                    <a:pt x="0" y="22"/>
                    <a:pt x="4" y="0"/>
                    <a:pt x="35" y="0"/>
                  </a:cubicBezTo>
                  <a:cubicBezTo>
                    <a:pt x="64" y="0"/>
                    <a:pt x="66" y="22"/>
                    <a:pt x="66" y="37"/>
                  </a:cubicBezTo>
                  <a:lnTo>
                    <a:pt x="46"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34"/>
            <p:cNvSpPr>
              <a:spLocks/>
            </p:cNvSpPr>
            <p:nvPr/>
          </p:nvSpPr>
          <p:spPr bwMode="auto">
            <a:xfrm>
              <a:off x="1641475" y="1866900"/>
              <a:ext cx="100013" cy="176213"/>
            </a:xfrm>
            <a:custGeom>
              <a:avLst/>
              <a:gdLst>
                <a:gd name="T0" fmla="*/ 62 w 63"/>
                <a:gd name="T1" fmla="*/ 0 h 111"/>
                <a:gd name="T2" fmla="*/ 62 w 63"/>
                <a:gd name="T3" fmla="*/ 19 h 111"/>
                <a:gd name="T4" fmla="*/ 22 w 63"/>
                <a:gd name="T5" fmla="*/ 19 h 111"/>
                <a:gd name="T6" fmla="*/ 22 w 63"/>
                <a:gd name="T7" fmla="*/ 45 h 111"/>
                <a:gd name="T8" fmla="*/ 60 w 63"/>
                <a:gd name="T9" fmla="*/ 45 h 111"/>
                <a:gd name="T10" fmla="*/ 60 w 63"/>
                <a:gd name="T11" fmla="*/ 63 h 111"/>
                <a:gd name="T12" fmla="*/ 22 w 63"/>
                <a:gd name="T13" fmla="*/ 63 h 111"/>
                <a:gd name="T14" fmla="*/ 22 w 63"/>
                <a:gd name="T15" fmla="*/ 92 h 111"/>
                <a:gd name="T16" fmla="*/ 63 w 63"/>
                <a:gd name="T17" fmla="*/ 92 h 111"/>
                <a:gd name="T18" fmla="*/ 63 w 63"/>
                <a:gd name="T19" fmla="*/ 111 h 111"/>
                <a:gd name="T20" fmla="*/ 0 w 63"/>
                <a:gd name="T21" fmla="*/ 111 h 111"/>
                <a:gd name="T22" fmla="*/ 0 w 63"/>
                <a:gd name="T23" fmla="*/ 0 h 111"/>
                <a:gd name="T24" fmla="*/ 62 w 63"/>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11">
                  <a:moveTo>
                    <a:pt x="62" y="0"/>
                  </a:moveTo>
                  <a:lnTo>
                    <a:pt x="62" y="19"/>
                  </a:lnTo>
                  <a:lnTo>
                    <a:pt x="22" y="19"/>
                  </a:lnTo>
                  <a:lnTo>
                    <a:pt x="22" y="45"/>
                  </a:lnTo>
                  <a:lnTo>
                    <a:pt x="60" y="45"/>
                  </a:lnTo>
                  <a:lnTo>
                    <a:pt x="60" y="63"/>
                  </a:lnTo>
                  <a:lnTo>
                    <a:pt x="22" y="63"/>
                  </a:lnTo>
                  <a:lnTo>
                    <a:pt x="22" y="92"/>
                  </a:lnTo>
                  <a:lnTo>
                    <a:pt x="63" y="92"/>
                  </a:lnTo>
                  <a:lnTo>
                    <a:pt x="63" y="111"/>
                  </a:lnTo>
                  <a:lnTo>
                    <a:pt x="0" y="111"/>
                  </a:lnTo>
                  <a:lnTo>
                    <a:pt x="0" y="0"/>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35" name="Picture 34"/>
          <p:cNvPicPr>
            <a:picLocks noChangeAspect="1"/>
          </p:cNvPicPr>
          <p:nvPr/>
        </p:nvPicPr>
        <p:blipFill rotWithShape="1">
          <a:blip r:embed="rId3" cstate="print">
            <a:extLst>
              <a:ext uri="{28A0092B-C50C-407E-A947-70E740481C1C}">
                <a14:useLocalDpi xmlns:a14="http://schemas.microsoft.com/office/drawing/2010/main" val="0"/>
              </a:ext>
            </a:extLst>
          </a:blip>
          <a:srcRect l="1904" t="6619" r="1" b="34029"/>
          <a:stretch/>
        </p:blipFill>
        <p:spPr>
          <a:xfrm>
            <a:off x="4248052" y="216779"/>
            <a:ext cx="4305497" cy="1737360"/>
          </a:xfrm>
          <a:prstGeom prst="rect">
            <a:avLst/>
          </a:prstGeom>
        </p:spPr>
      </p:pic>
      <p:sp>
        <p:nvSpPr>
          <p:cNvPr id="43" name="TextBox 42"/>
          <p:cNvSpPr txBox="1"/>
          <p:nvPr/>
        </p:nvSpPr>
        <p:spPr>
          <a:xfrm>
            <a:off x="590452" y="3185755"/>
            <a:ext cx="2468880" cy="1249573"/>
          </a:xfrm>
          <a:prstGeom prst="rect">
            <a:avLst/>
          </a:prstGeom>
          <a:noFill/>
        </p:spPr>
        <p:txBody>
          <a:bodyPr wrap="square" rtlCol="0">
            <a:spAutoFit/>
          </a:bodyPr>
          <a:lstStyle/>
          <a:p>
            <a:pPr algn="ctr">
              <a:lnSpc>
                <a:spcPct val="90000"/>
              </a:lnSpc>
              <a:spcBef>
                <a:spcPts val="600"/>
              </a:spcBef>
            </a:pPr>
            <a:r>
              <a:rPr lang="en-US" b="1" dirty="0" smtClean="0">
                <a:solidFill>
                  <a:schemeClr val="bg2"/>
                </a:solidFill>
              </a:rPr>
              <a:t>What is the academy?</a:t>
            </a:r>
          </a:p>
          <a:p>
            <a:pPr algn="ctr">
              <a:lnSpc>
                <a:spcPct val="90000"/>
              </a:lnSpc>
              <a:spcBef>
                <a:spcPts val="600"/>
              </a:spcBef>
            </a:pPr>
            <a:r>
              <a:rPr lang="en-US" sz="1400" dirty="0" smtClean="0">
                <a:solidFill>
                  <a:schemeClr val="bg1"/>
                </a:solidFill>
              </a:rPr>
              <a:t>Check out our Mission, Goals, Director message, and FAQs</a:t>
            </a:r>
          </a:p>
        </p:txBody>
      </p:sp>
      <p:sp>
        <p:nvSpPr>
          <p:cNvPr id="62" name="TextBox 61"/>
          <p:cNvSpPr txBox="1"/>
          <p:nvPr/>
        </p:nvSpPr>
        <p:spPr>
          <a:xfrm>
            <a:off x="6084669" y="3185755"/>
            <a:ext cx="2468880" cy="1249573"/>
          </a:xfrm>
          <a:prstGeom prst="rect">
            <a:avLst/>
          </a:prstGeom>
          <a:noFill/>
        </p:spPr>
        <p:txBody>
          <a:bodyPr wrap="square" rtlCol="0">
            <a:spAutoFit/>
          </a:bodyPr>
          <a:lstStyle/>
          <a:p>
            <a:pPr algn="ctr">
              <a:lnSpc>
                <a:spcPct val="90000"/>
              </a:lnSpc>
              <a:spcBef>
                <a:spcPts val="600"/>
              </a:spcBef>
            </a:pPr>
            <a:r>
              <a:rPr lang="en-US" b="1" dirty="0" smtClean="0">
                <a:solidFill>
                  <a:schemeClr val="bg2"/>
                </a:solidFill>
              </a:rPr>
              <a:t>How do I join the academy?</a:t>
            </a:r>
          </a:p>
          <a:p>
            <a:pPr algn="ctr">
              <a:lnSpc>
                <a:spcPct val="90000"/>
              </a:lnSpc>
              <a:spcBef>
                <a:spcPts val="600"/>
              </a:spcBef>
            </a:pPr>
            <a:r>
              <a:rPr lang="en-US" sz="1400" dirty="0" smtClean="0">
                <a:solidFill>
                  <a:schemeClr val="bg1"/>
                </a:solidFill>
              </a:rPr>
              <a:t>Learn who can apply, what you should know before applying, and how to apply</a:t>
            </a:r>
          </a:p>
        </p:txBody>
      </p:sp>
      <p:grpSp>
        <p:nvGrpSpPr>
          <p:cNvPr id="2051" name="Group 2050"/>
          <p:cNvGrpSpPr>
            <a:grpSpLocks noChangeAspect="1"/>
          </p:cNvGrpSpPr>
          <p:nvPr/>
        </p:nvGrpSpPr>
        <p:grpSpPr>
          <a:xfrm>
            <a:off x="6989272" y="2314574"/>
            <a:ext cx="659674" cy="822960"/>
            <a:chOff x="8824913" y="2327275"/>
            <a:chExt cx="481012" cy="600075"/>
          </a:xfrm>
          <a:solidFill>
            <a:schemeClr val="bg2"/>
          </a:solidFill>
        </p:grpSpPr>
        <p:sp>
          <p:nvSpPr>
            <p:cNvPr id="2048" name="Freeform 11"/>
            <p:cNvSpPr>
              <a:spLocks noEditPoints="1"/>
            </p:cNvSpPr>
            <p:nvPr/>
          </p:nvSpPr>
          <p:spPr bwMode="auto">
            <a:xfrm>
              <a:off x="8824913" y="2327275"/>
              <a:ext cx="481012" cy="600075"/>
            </a:xfrm>
            <a:custGeom>
              <a:avLst/>
              <a:gdLst>
                <a:gd name="T0" fmla="*/ 96 w 128"/>
                <a:gd name="T1" fmla="*/ 24 h 160"/>
                <a:gd name="T2" fmla="*/ 96 w 128"/>
                <a:gd name="T3" fmla="*/ 0 h 160"/>
                <a:gd name="T4" fmla="*/ 8 w 128"/>
                <a:gd name="T5" fmla="*/ 0 h 160"/>
                <a:gd name="T6" fmla="*/ 0 w 128"/>
                <a:gd name="T7" fmla="*/ 8 h 160"/>
                <a:gd name="T8" fmla="*/ 0 w 128"/>
                <a:gd name="T9" fmla="*/ 152 h 160"/>
                <a:gd name="T10" fmla="*/ 8 w 128"/>
                <a:gd name="T11" fmla="*/ 160 h 160"/>
                <a:gd name="T12" fmla="*/ 120 w 128"/>
                <a:gd name="T13" fmla="*/ 160 h 160"/>
                <a:gd name="T14" fmla="*/ 128 w 128"/>
                <a:gd name="T15" fmla="*/ 152 h 160"/>
                <a:gd name="T16" fmla="*/ 128 w 128"/>
                <a:gd name="T17" fmla="*/ 32 h 160"/>
                <a:gd name="T18" fmla="*/ 104 w 128"/>
                <a:gd name="T19" fmla="*/ 32 h 160"/>
                <a:gd name="T20" fmla="*/ 96 w 128"/>
                <a:gd name="T21" fmla="*/ 24 h 160"/>
                <a:gd name="T22" fmla="*/ 56 w 128"/>
                <a:gd name="T23" fmla="*/ 109 h 160"/>
                <a:gd name="T24" fmla="*/ 33 w 128"/>
                <a:gd name="T25" fmla="*/ 86 h 160"/>
                <a:gd name="T26" fmla="*/ 44 w 128"/>
                <a:gd name="T27" fmla="*/ 75 h 160"/>
                <a:gd name="T28" fmla="*/ 56 w 128"/>
                <a:gd name="T29" fmla="*/ 86 h 160"/>
                <a:gd name="T30" fmla="*/ 90 w 128"/>
                <a:gd name="T31" fmla="*/ 52 h 160"/>
                <a:gd name="T32" fmla="*/ 101 w 128"/>
                <a:gd name="T33" fmla="*/ 63 h 160"/>
                <a:gd name="T34" fmla="*/ 56 w 128"/>
                <a:gd name="T35" fmla="*/ 10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160">
                  <a:moveTo>
                    <a:pt x="96" y="24"/>
                  </a:moveTo>
                  <a:cubicBezTo>
                    <a:pt x="96" y="0"/>
                    <a:pt x="96" y="0"/>
                    <a:pt x="96" y="0"/>
                  </a:cubicBezTo>
                  <a:cubicBezTo>
                    <a:pt x="8" y="0"/>
                    <a:pt x="8" y="0"/>
                    <a:pt x="8" y="0"/>
                  </a:cubicBezTo>
                  <a:cubicBezTo>
                    <a:pt x="4" y="0"/>
                    <a:pt x="0" y="4"/>
                    <a:pt x="0" y="8"/>
                  </a:cubicBezTo>
                  <a:cubicBezTo>
                    <a:pt x="0" y="152"/>
                    <a:pt x="0" y="152"/>
                    <a:pt x="0" y="152"/>
                  </a:cubicBezTo>
                  <a:cubicBezTo>
                    <a:pt x="0" y="156"/>
                    <a:pt x="4" y="160"/>
                    <a:pt x="8" y="160"/>
                  </a:cubicBezTo>
                  <a:cubicBezTo>
                    <a:pt x="120" y="160"/>
                    <a:pt x="120" y="160"/>
                    <a:pt x="120" y="160"/>
                  </a:cubicBezTo>
                  <a:cubicBezTo>
                    <a:pt x="124" y="160"/>
                    <a:pt x="128" y="156"/>
                    <a:pt x="128" y="152"/>
                  </a:cubicBezTo>
                  <a:cubicBezTo>
                    <a:pt x="128" y="32"/>
                    <a:pt x="128" y="32"/>
                    <a:pt x="128" y="32"/>
                  </a:cubicBezTo>
                  <a:cubicBezTo>
                    <a:pt x="104" y="32"/>
                    <a:pt x="104" y="32"/>
                    <a:pt x="104" y="32"/>
                  </a:cubicBezTo>
                  <a:cubicBezTo>
                    <a:pt x="100" y="32"/>
                    <a:pt x="96" y="28"/>
                    <a:pt x="96" y="24"/>
                  </a:cubicBezTo>
                  <a:close/>
                  <a:moveTo>
                    <a:pt x="56" y="109"/>
                  </a:moveTo>
                  <a:cubicBezTo>
                    <a:pt x="33" y="86"/>
                    <a:pt x="33" y="86"/>
                    <a:pt x="33" y="86"/>
                  </a:cubicBezTo>
                  <a:cubicBezTo>
                    <a:pt x="44" y="75"/>
                    <a:pt x="44" y="75"/>
                    <a:pt x="44" y="75"/>
                  </a:cubicBezTo>
                  <a:cubicBezTo>
                    <a:pt x="56" y="86"/>
                    <a:pt x="56" y="86"/>
                    <a:pt x="56" y="86"/>
                  </a:cubicBezTo>
                  <a:cubicBezTo>
                    <a:pt x="90" y="52"/>
                    <a:pt x="90" y="52"/>
                    <a:pt x="90" y="52"/>
                  </a:cubicBezTo>
                  <a:cubicBezTo>
                    <a:pt x="101" y="63"/>
                    <a:pt x="101" y="63"/>
                    <a:pt x="101" y="63"/>
                  </a:cubicBezTo>
                  <a:lnTo>
                    <a:pt x="56"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049" name="Freeform 12"/>
            <p:cNvSpPr>
              <a:spLocks/>
            </p:cNvSpPr>
            <p:nvPr/>
          </p:nvSpPr>
          <p:spPr bwMode="auto">
            <a:xfrm>
              <a:off x="9185275" y="2327275"/>
              <a:ext cx="120650" cy="119063"/>
            </a:xfrm>
            <a:custGeom>
              <a:avLst/>
              <a:gdLst>
                <a:gd name="T0" fmla="*/ 24 w 32"/>
                <a:gd name="T1" fmla="*/ 0 h 32"/>
                <a:gd name="T2" fmla="*/ 0 w 32"/>
                <a:gd name="T3" fmla="*/ 0 h 32"/>
                <a:gd name="T4" fmla="*/ 32 w 32"/>
                <a:gd name="T5" fmla="*/ 32 h 32"/>
                <a:gd name="T6" fmla="*/ 32 w 32"/>
                <a:gd name="T7" fmla="*/ 8 h 32"/>
                <a:gd name="T8" fmla="*/ 24 w 32"/>
                <a:gd name="T9" fmla="*/ 0 h 32"/>
              </a:gdLst>
              <a:ahLst/>
              <a:cxnLst>
                <a:cxn ang="0">
                  <a:pos x="T0" y="T1"/>
                </a:cxn>
                <a:cxn ang="0">
                  <a:pos x="T2" y="T3"/>
                </a:cxn>
                <a:cxn ang="0">
                  <a:pos x="T4" y="T5"/>
                </a:cxn>
                <a:cxn ang="0">
                  <a:pos x="T6" y="T7"/>
                </a:cxn>
                <a:cxn ang="0">
                  <a:pos x="T8" y="T9"/>
                </a:cxn>
              </a:cxnLst>
              <a:rect l="0" t="0" r="r" b="b"/>
              <a:pathLst>
                <a:path w="32" h="32">
                  <a:moveTo>
                    <a:pt x="24" y="0"/>
                  </a:moveTo>
                  <a:cubicBezTo>
                    <a:pt x="0" y="0"/>
                    <a:pt x="0" y="0"/>
                    <a:pt x="0" y="0"/>
                  </a:cubicBezTo>
                  <a:cubicBezTo>
                    <a:pt x="32" y="32"/>
                    <a:pt x="32" y="32"/>
                    <a:pt x="32" y="32"/>
                  </a:cubicBezTo>
                  <a:cubicBezTo>
                    <a:pt x="32" y="8"/>
                    <a:pt x="32" y="8"/>
                    <a:pt x="32" y="8"/>
                  </a:cubicBezTo>
                  <a:cubicBezTo>
                    <a:pt x="32" y="4"/>
                    <a:pt x="28" y="0"/>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
        <p:nvSpPr>
          <p:cNvPr id="58" name="TextBox 57"/>
          <p:cNvSpPr txBox="1"/>
          <p:nvPr/>
        </p:nvSpPr>
        <p:spPr>
          <a:xfrm>
            <a:off x="3337560" y="3185755"/>
            <a:ext cx="2468880" cy="1249573"/>
          </a:xfrm>
          <a:prstGeom prst="rect">
            <a:avLst/>
          </a:prstGeom>
          <a:noFill/>
        </p:spPr>
        <p:txBody>
          <a:bodyPr wrap="square" rtlCol="0">
            <a:spAutoFit/>
          </a:bodyPr>
          <a:lstStyle/>
          <a:p>
            <a:pPr algn="ctr">
              <a:lnSpc>
                <a:spcPct val="90000"/>
              </a:lnSpc>
              <a:spcBef>
                <a:spcPts val="600"/>
              </a:spcBef>
            </a:pPr>
            <a:r>
              <a:rPr lang="en-US" b="1" dirty="0" smtClean="0">
                <a:solidFill>
                  <a:schemeClr val="bg2"/>
                </a:solidFill>
              </a:rPr>
              <a:t>Why join the academy?</a:t>
            </a:r>
          </a:p>
          <a:p>
            <a:pPr algn="ctr">
              <a:lnSpc>
                <a:spcPct val="90000"/>
              </a:lnSpc>
              <a:spcBef>
                <a:spcPts val="600"/>
              </a:spcBef>
            </a:pPr>
            <a:r>
              <a:rPr lang="en-US" sz="1400" dirty="0" smtClean="0">
                <a:solidFill>
                  <a:schemeClr val="bg1"/>
                </a:solidFill>
              </a:rPr>
              <a:t>View the benefits </a:t>
            </a:r>
            <a:br>
              <a:rPr lang="en-US" sz="1400" dirty="0" smtClean="0">
                <a:solidFill>
                  <a:schemeClr val="bg1"/>
                </a:solidFill>
              </a:rPr>
            </a:br>
            <a:r>
              <a:rPr lang="en-US" sz="1400" dirty="0" smtClean="0">
                <a:solidFill>
                  <a:schemeClr val="bg1"/>
                </a:solidFill>
              </a:rPr>
              <a:t>of membership and </a:t>
            </a:r>
            <a:br>
              <a:rPr lang="en-US" sz="1400" dirty="0" smtClean="0">
                <a:solidFill>
                  <a:schemeClr val="bg1"/>
                </a:solidFill>
              </a:rPr>
            </a:br>
            <a:r>
              <a:rPr lang="en-US" sz="1400" dirty="0" smtClean="0">
                <a:solidFill>
                  <a:schemeClr val="bg1"/>
                </a:solidFill>
              </a:rPr>
              <a:t>current members</a:t>
            </a:r>
          </a:p>
        </p:txBody>
      </p:sp>
      <p:grpSp>
        <p:nvGrpSpPr>
          <p:cNvPr id="2059" name="Group 2058"/>
          <p:cNvGrpSpPr>
            <a:grpSpLocks noChangeAspect="1"/>
          </p:cNvGrpSpPr>
          <p:nvPr/>
        </p:nvGrpSpPr>
        <p:grpSpPr>
          <a:xfrm>
            <a:off x="4263843" y="2314574"/>
            <a:ext cx="616314" cy="822960"/>
            <a:chOff x="-1279525" y="1308100"/>
            <a:chExt cx="539750" cy="720725"/>
          </a:xfrm>
          <a:solidFill>
            <a:schemeClr val="bg2"/>
          </a:solidFill>
        </p:grpSpPr>
        <p:sp>
          <p:nvSpPr>
            <p:cNvPr id="2056" name="Freeform 17"/>
            <p:cNvSpPr>
              <a:spLocks/>
            </p:cNvSpPr>
            <p:nvPr/>
          </p:nvSpPr>
          <p:spPr bwMode="auto">
            <a:xfrm>
              <a:off x="-971550" y="1308100"/>
              <a:ext cx="203200" cy="153988"/>
            </a:xfrm>
            <a:custGeom>
              <a:avLst/>
              <a:gdLst>
                <a:gd name="T0" fmla="*/ 128 w 128"/>
                <a:gd name="T1" fmla="*/ 0 h 97"/>
                <a:gd name="T2" fmla="*/ 0 w 128"/>
                <a:gd name="T3" fmla="*/ 0 h 97"/>
                <a:gd name="T4" fmla="*/ 64 w 128"/>
                <a:gd name="T5" fmla="*/ 97 h 97"/>
                <a:gd name="T6" fmla="*/ 128 w 128"/>
                <a:gd name="T7" fmla="*/ 0 h 97"/>
              </a:gdLst>
              <a:ahLst/>
              <a:cxnLst>
                <a:cxn ang="0">
                  <a:pos x="T0" y="T1"/>
                </a:cxn>
                <a:cxn ang="0">
                  <a:pos x="T2" y="T3"/>
                </a:cxn>
                <a:cxn ang="0">
                  <a:pos x="T4" y="T5"/>
                </a:cxn>
                <a:cxn ang="0">
                  <a:pos x="T6" y="T7"/>
                </a:cxn>
              </a:cxnLst>
              <a:rect l="0" t="0" r="r" b="b"/>
              <a:pathLst>
                <a:path w="128" h="97">
                  <a:moveTo>
                    <a:pt x="128" y="0"/>
                  </a:moveTo>
                  <a:lnTo>
                    <a:pt x="0" y="0"/>
                  </a:lnTo>
                  <a:lnTo>
                    <a:pt x="64" y="97"/>
                  </a:lnTo>
                  <a:lnTo>
                    <a:pt x="128"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057" name="Freeform 18"/>
            <p:cNvSpPr>
              <a:spLocks noEditPoints="1"/>
            </p:cNvSpPr>
            <p:nvPr/>
          </p:nvSpPr>
          <p:spPr bwMode="auto">
            <a:xfrm>
              <a:off x="-1158875" y="1608138"/>
              <a:ext cx="300038" cy="300038"/>
            </a:xfrm>
            <a:custGeom>
              <a:avLst/>
              <a:gdLst>
                <a:gd name="T0" fmla="*/ 40 w 80"/>
                <a:gd name="T1" fmla="*/ 0 h 80"/>
                <a:gd name="T2" fmla="*/ 0 w 80"/>
                <a:gd name="T3" fmla="*/ 40 h 80"/>
                <a:gd name="T4" fmla="*/ 40 w 80"/>
                <a:gd name="T5" fmla="*/ 80 h 80"/>
                <a:gd name="T6" fmla="*/ 80 w 80"/>
                <a:gd name="T7" fmla="*/ 40 h 80"/>
                <a:gd name="T8" fmla="*/ 40 w 80"/>
                <a:gd name="T9" fmla="*/ 0 h 80"/>
                <a:gd name="T10" fmla="*/ 55 w 80"/>
                <a:gd name="T11" fmla="*/ 60 h 80"/>
                <a:gd name="T12" fmla="*/ 40 w 80"/>
                <a:gd name="T13" fmla="*/ 48 h 80"/>
                <a:gd name="T14" fmla="*/ 25 w 80"/>
                <a:gd name="T15" fmla="*/ 60 h 80"/>
                <a:gd name="T16" fmla="*/ 31 w 80"/>
                <a:gd name="T17" fmla="*/ 42 h 80"/>
                <a:gd name="T18" fmla="*/ 16 w 80"/>
                <a:gd name="T19" fmla="*/ 32 h 80"/>
                <a:gd name="T20" fmla="*/ 34 w 80"/>
                <a:gd name="T21" fmla="*/ 32 h 80"/>
                <a:gd name="T22" fmla="*/ 40 w 80"/>
                <a:gd name="T23" fmla="*/ 14 h 80"/>
                <a:gd name="T24" fmla="*/ 46 w 80"/>
                <a:gd name="T25" fmla="*/ 32 h 80"/>
                <a:gd name="T26" fmla="*/ 64 w 80"/>
                <a:gd name="T27" fmla="*/ 32 h 80"/>
                <a:gd name="T28" fmla="*/ 49 w 80"/>
                <a:gd name="T29" fmla="*/ 42 h 80"/>
                <a:gd name="T30" fmla="*/ 55 w 80"/>
                <a:gd name="T31" fmla="*/ 6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80">
                  <a:moveTo>
                    <a:pt x="40" y="0"/>
                  </a:moveTo>
                  <a:cubicBezTo>
                    <a:pt x="18" y="0"/>
                    <a:pt x="0" y="18"/>
                    <a:pt x="0" y="40"/>
                  </a:cubicBezTo>
                  <a:cubicBezTo>
                    <a:pt x="0" y="62"/>
                    <a:pt x="18" y="80"/>
                    <a:pt x="40" y="80"/>
                  </a:cubicBezTo>
                  <a:cubicBezTo>
                    <a:pt x="62" y="80"/>
                    <a:pt x="80" y="62"/>
                    <a:pt x="80" y="40"/>
                  </a:cubicBezTo>
                  <a:cubicBezTo>
                    <a:pt x="80" y="18"/>
                    <a:pt x="62" y="0"/>
                    <a:pt x="40" y="0"/>
                  </a:cubicBezTo>
                  <a:close/>
                  <a:moveTo>
                    <a:pt x="55" y="60"/>
                  </a:moveTo>
                  <a:cubicBezTo>
                    <a:pt x="40" y="48"/>
                    <a:pt x="40" y="48"/>
                    <a:pt x="40" y="48"/>
                  </a:cubicBezTo>
                  <a:cubicBezTo>
                    <a:pt x="25" y="60"/>
                    <a:pt x="25" y="60"/>
                    <a:pt x="25" y="60"/>
                  </a:cubicBezTo>
                  <a:cubicBezTo>
                    <a:pt x="31" y="42"/>
                    <a:pt x="31" y="42"/>
                    <a:pt x="31" y="42"/>
                  </a:cubicBezTo>
                  <a:cubicBezTo>
                    <a:pt x="16" y="32"/>
                    <a:pt x="16" y="32"/>
                    <a:pt x="16" y="32"/>
                  </a:cubicBezTo>
                  <a:cubicBezTo>
                    <a:pt x="34" y="32"/>
                    <a:pt x="34" y="32"/>
                    <a:pt x="34" y="32"/>
                  </a:cubicBezTo>
                  <a:cubicBezTo>
                    <a:pt x="40" y="14"/>
                    <a:pt x="40" y="14"/>
                    <a:pt x="40" y="14"/>
                  </a:cubicBezTo>
                  <a:cubicBezTo>
                    <a:pt x="46" y="32"/>
                    <a:pt x="46" y="32"/>
                    <a:pt x="46" y="32"/>
                  </a:cubicBezTo>
                  <a:cubicBezTo>
                    <a:pt x="64" y="32"/>
                    <a:pt x="64" y="32"/>
                    <a:pt x="64" y="32"/>
                  </a:cubicBezTo>
                  <a:cubicBezTo>
                    <a:pt x="49" y="42"/>
                    <a:pt x="49" y="42"/>
                    <a:pt x="49" y="42"/>
                  </a:cubicBezTo>
                  <a:lnTo>
                    <a:pt x="55" y="6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058" name="Freeform 19"/>
            <p:cNvSpPr>
              <a:spLocks noEditPoints="1"/>
            </p:cNvSpPr>
            <p:nvPr/>
          </p:nvSpPr>
          <p:spPr bwMode="auto">
            <a:xfrm>
              <a:off x="-1279525" y="1308100"/>
              <a:ext cx="539750" cy="720725"/>
            </a:xfrm>
            <a:custGeom>
              <a:avLst/>
              <a:gdLst>
                <a:gd name="T0" fmla="*/ 96 w 144"/>
                <a:gd name="T1" fmla="*/ 52 h 192"/>
                <a:gd name="T2" fmla="*/ 63 w 144"/>
                <a:gd name="T3" fmla="*/ 0 h 192"/>
                <a:gd name="T4" fmla="*/ 7 w 144"/>
                <a:gd name="T5" fmla="*/ 0 h 192"/>
                <a:gd name="T6" fmla="*/ 42 w 144"/>
                <a:gd name="T7" fmla="*/ 56 h 192"/>
                <a:gd name="T8" fmla="*/ 42 w 144"/>
                <a:gd name="T9" fmla="*/ 56 h 192"/>
                <a:gd name="T10" fmla="*/ 0 w 144"/>
                <a:gd name="T11" fmla="*/ 120 h 192"/>
                <a:gd name="T12" fmla="*/ 72 w 144"/>
                <a:gd name="T13" fmla="*/ 192 h 192"/>
                <a:gd name="T14" fmla="*/ 144 w 144"/>
                <a:gd name="T15" fmla="*/ 120 h 192"/>
                <a:gd name="T16" fmla="*/ 96 w 144"/>
                <a:gd name="T17" fmla="*/ 52 h 192"/>
                <a:gd name="T18" fmla="*/ 72 w 144"/>
                <a:gd name="T19" fmla="*/ 176 h 192"/>
                <a:gd name="T20" fmla="*/ 16 w 144"/>
                <a:gd name="T21" fmla="*/ 120 h 192"/>
                <a:gd name="T22" fmla="*/ 72 w 144"/>
                <a:gd name="T23" fmla="*/ 64 h 192"/>
                <a:gd name="T24" fmla="*/ 128 w 144"/>
                <a:gd name="T25" fmla="*/ 120 h 192"/>
                <a:gd name="T26" fmla="*/ 72 w 144"/>
                <a:gd name="T27" fmla="*/ 17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192">
                  <a:moveTo>
                    <a:pt x="96" y="52"/>
                  </a:moveTo>
                  <a:cubicBezTo>
                    <a:pt x="63" y="0"/>
                    <a:pt x="63" y="0"/>
                    <a:pt x="63" y="0"/>
                  </a:cubicBezTo>
                  <a:cubicBezTo>
                    <a:pt x="7" y="0"/>
                    <a:pt x="7" y="0"/>
                    <a:pt x="7" y="0"/>
                  </a:cubicBezTo>
                  <a:cubicBezTo>
                    <a:pt x="42" y="56"/>
                    <a:pt x="42" y="56"/>
                    <a:pt x="42" y="56"/>
                  </a:cubicBezTo>
                  <a:cubicBezTo>
                    <a:pt x="42" y="56"/>
                    <a:pt x="42" y="56"/>
                    <a:pt x="42" y="56"/>
                  </a:cubicBezTo>
                  <a:cubicBezTo>
                    <a:pt x="17" y="68"/>
                    <a:pt x="0" y="92"/>
                    <a:pt x="0" y="120"/>
                  </a:cubicBezTo>
                  <a:cubicBezTo>
                    <a:pt x="0" y="160"/>
                    <a:pt x="32" y="192"/>
                    <a:pt x="72" y="192"/>
                  </a:cubicBezTo>
                  <a:cubicBezTo>
                    <a:pt x="112" y="192"/>
                    <a:pt x="144" y="160"/>
                    <a:pt x="144" y="120"/>
                  </a:cubicBezTo>
                  <a:cubicBezTo>
                    <a:pt x="144" y="89"/>
                    <a:pt x="124" y="62"/>
                    <a:pt x="96" y="52"/>
                  </a:cubicBezTo>
                  <a:close/>
                  <a:moveTo>
                    <a:pt x="72" y="176"/>
                  </a:moveTo>
                  <a:cubicBezTo>
                    <a:pt x="41" y="176"/>
                    <a:pt x="16" y="151"/>
                    <a:pt x="16" y="120"/>
                  </a:cubicBezTo>
                  <a:cubicBezTo>
                    <a:pt x="16" y="89"/>
                    <a:pt x="41" y="64"/>
                    <a:pt x="72" y="64"/>
                  </a:cubicBezTo>
                  <a:cubicBezTo>
                    <a:pt x="103" y="64"/>
                    <a:pt x="128" y="89"/>
                    <a:pt x="128" y="120"/>
                  </a:cubicBezTo>
                  <a:cubicBezTo>
                    <a:pt x="128" y="151"/>
                    <a:pt x="103" y="176"/>
                    <a:pt x="72" y="17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393669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 </a:t>
            </a:r>
            <a:r>
              <a:rPr lang="en-US" dirty="0" smtClean="0"/>
              <a:t>THREE- Provide a Narrative </a:t>
            </a:r>
            <a:r>
              <a:rPr lang="en-US" dirty="0"/>
              <a:t/>
            </a:r>
            <a:br>
              <a:rPr lang="en-US" dirty="0"/>
            </a:br>
            <a:r>
              <a:rPr lang="en-US" sz="2800" b="0" dirty="0">
                <a:solidFill>
                  <a:schemeClr val="accent2"/>
                </a:solidFill>
              </a:rPr>
              <a:t>APPLICATION PROCESS</a:t>
            </a:r>
            <a:endParaRPr lang="en-US" dirty="0"/>
          </a:p>
        </p:txBody>
      </p:sp>
      <p:sp>
        <p:nvSpPr>
          <p:cNvPr id="3" name="TextBox 2"/>
          <p:cNvSpPr txBox="1"/>
          <p:nvPr/>
        </p:nvSpPr>
        <p:spPr>
          <a:xfrm>
            <a:off x="450375" y="1160059"/>
            <a:ext cx="8175009" cy="3323987"/>
          </a:xfrm>
          <a:prstGeom prst="rect">
            <a:avLst/>
          </a:prstGeom>
          <a:noFill/>
        </p:spPr>
        <p:txBody>
          <a:bodyPr wrap="square" rtlCol="0">
            <a:spAutoFit/>
          </a:bodyPr>
          <a:lstStyle/>
          <a:p>
            <a:r>
              <a:rPr lang="en-US" sz="2400" dirty="0" smtClean="0">
                <a:solidFill>
                  <a:schemeClr val="bg1"/>
                </a:solidFill>
              </a:rPr>
              <a:t>If </a:t>
            </a:r>
            <a:r>
              <a:rPr lang="en-US" sz="2400" dirty="0">
                <a:solidFill>
                  <a:schemeClr val="bg1"/>
                </a:solidFill>
              </a:rPr>
              <a:t>you have been teaching/educating in a professional role </a:t>
            </a:r>
            <a:r>
              <a:rPr lang="en-US" sz="2400" dirty="0" smtClean="0">
                <a:solidFill>
                  <a:schemeClr val="bg1"/>
                </a:solidFill>
              </a:rPr>
              <a:t>for </a:t>
            </a:r>
            <a:r>
              <a:rPr lang="en-US" sz="2400" u="sng" dirty="0" smtClean="0">
                <a:solidFill>
                  <a:schemeClr val="bg1"/>
                </a:solidFill>
              </a:rPr>
              <a:t>&gt;</a:t>
            </a:r>
            <a:r>
              <a:rPr lang="en-US" sz="2400" dirty="0" smtClean="0">
                <a:solidFill>
                  <a:schemeClr val="bg1"/>
                </a:solidFill>
              </a:rPr>
              <a:t> </a:t>
            </a:r>
            <a:r>
              <a:rPr lang="en-US" sz="2400" dirty="0">
                <a:solidFill>
                  <a:schemeClr val="bg1"/>
                </a:solidFill>
              </a:rPr>
              <a:t>15 </a:t>
            </a:r>
            <a:r>
              <a:rPr lang="en-US" sz="2400" dirty="0" smtClean="0">
                <a:solidFill>
                  <a:schemeClr val="bg1"/>
                </a:solidFill>
              </a:rPr>
              <a:t>years, </a:t>
            </a:r>
            <a:r>
              <a:rPr lang="en-US" sz="2400" dirty="0">
                <a:solidFill>
                  <a:schemeClr val="bg1"/>
                </a:solidFill>
              </a:rPr>
              <a:t>you may provide a </a:t>
            </a:r>
            <a:r>
              <a:rPr lang="en-US" sz="2400" dirty="0" smtClean="0">
                <a:solidFill>
                  <a:schemeClr val="bg1"/>
                </a:solidFill>
              </a:rPr>
              <a:t>written narrative, in lieu of an itemized list of experiences, describing how you have developed yourself for this role.</a:t>
            </a:r>
          </a:p>
          <a:p>
            <a:endParaRPr lang="en-US" sz="2400" dirty="0">
              <a:solidFill>
                <a:schemeClr val="bg1"/>
              </a:solidFill>
            </a:endParaRPr>
          </a:p>
          <a:p>
            <a:r>
              <a:rPr lang="en-US" sz="2400" dirty="0" smtClean="0">
                <a:solidFill>
                  <a:schemeClr val="bg1"/>
                </a:solidFill>
              </a:rPr>
              <a:t> All members of the Academy are asked to document hours through REAIMS in order to apply for progressive levels of membership or alternative tracks. </a:t>
            </a:r>
          </a:p>
          <a:p>
            <a:endParaRPr lang="en-US" dirty="0">
              <a:solidFill>
                <a:schemeClr val="bg1"/>
              </a:solidFill>
            </a:endParaRPr>
          </a:p>
        </p:txBody>
      </p:sp>
    </p:spTree>
    <p:extLst>
      <p:ext uri="{BB962C8B-B14F-4D97-AF65-F5344CB8AC3E}">
        <p14:creationId xmlns:p14="http://schemas.microsoft.com/office/powerpoint/2010/main" val="369131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88" y="-191068"/>
            <a:ext cx="8515350" cy="1028700"/>
          </a:xfrm>
        </p:spPr>
        <p:txBody>
          <a:bodyPr/>
          <a:lstStyle/>
          <a:p>
            <a:r>
              <a:rPr lang="en-US" dirty="0"/>
              <a:t>OPTION </a:t>
            </a:r>
            <a:r>
              <a:rPr lang="en-US" dirty="0" smtClean="0"/>
              <a:t>THREE</a:t>
            </a:r>
            <a:br>
              <a:rPr lang="en-US" dirty="0" smtClean="0"/>
            </a:br>
            <a:r>
              <a:rPr lang="en-US" dirty="0" smtClean="0"/>
              <a:t>WRITTEN NARRATIVE EXAMPLE</a:t>
            </a:r>
            <a:endParaRPr lang="en-US" dirty="0"/>
          </a:p>
        </p:txBody>
      </p:sp>
      <p:sp>
        <p:nvSpPr>
          <p:cNvPr id="4" name="Rectangle 3"/>
          <p:cNvSpPr/>
          <p:nvPr/>
        </p:nvSpPr>
        <p:spPr>
          <a:xfrm>
            <a:off x="177419" y="1122579"/>
            <a:ext cx="8966581" cy="3416320"/>
          </a:xfrm>
          <a:prstGeom prst="rect">
            <a:avLst/>
          </a:prstGeom>
        </p:spPr>
        <p:txBody>
          <a:bodyPr wrap="square">
            <a:spAutoFit/>
          </a:bodyPr>
          <a:lstStyle/>
          <a:p>
            <a:r>
              <a:rPr lang="en-US" dirty="0">
                <a:solidFill>
                  <a:schemeClr val="bg1"/>
                </a:solidFill>
              </a:rPr>
              <a:t> </a:t>
            </a:r>
            <a:r>
              <a:rPr lang="en-US" b="1" dirty="0">
                <a:solidFill>
                  <a:schemeClr val="bg1"/>
                </a:solidFill>
              </a:rPr>
              <a:t>Your narrative should include:</a:t>
            </a:r>
          </a:p>
          <a:p>
            <a:endParaRPr lang="en-US" dirty="0">
              <a:solidFill>
                <a:schemeClr val="bg1"/>
              </a:solidFill>
            </a:endParaRPr>
          </a:p>
          <a:p>
            <a:pPr marL="285750" indent="-285750">
              <a:buFont typeface="Arial" panose="020B0604020202020204" pitchFamily="34" charset="0"/>
              <a:buChar char="•"/>
            </a:pPr>
            <a:r>
              <a:rPr lang="en-US" dirty="0" smtClean="0">
                <a:solidFill>
                  <a:schemeClr val="bg1"/>
                </a:solidFill>
              </a:rPr>
              <a:t>How many years you have been a medical educator </a:t>
            </a:r>
          </a:p>
          <a:p>
            <a:endParaRPr lang="en-US" dirty="0">
              <a:solidFill>
                <a:schemeClr val="bg1"/>
              </a:solidFill>
            </a:endParaRPr>
          </a:p>
          <a:p>
            <a:pPr marL="285750" indent="-285750">
              <a:buFont typeface="Arial" panose="020B0604020202020204" pitchFamily="34" charset="0"/>
              <a:buChar char="•"/>
            </a:pPr>
            <a:r>
              <a:rPr lang="en-US" dirty="0" smtClean="0">
                <a:solidFill>
                  <a:schemeClr val="bg1"/>
                </a:solidFill>
              </a:rPr>
              <a:t>Specific hours and workshops you have attended to better your skills as an educator</a:t>
            </a:r>
          </a:p>
          <a:p>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How you are demonstrating or utilizing these developed education skills in your career</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This should not include time spent teaching medical or scientific content and skills to others, mentoring learners, or attending medical education meetings.</a:t>
            </a:r>
          </a:p>
        </p:txBody>
      </p:sp>
    </p:spTree>
    <p:extLst>
      <p:ext uri="{BB962C8B-B14F-4D97-AF65-F5344CB8AC3E}">
        <p14:creationId xmlns:p14="http://schemas.microsoft.com/office/powerpoint/2010/main" val="1885945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5193" y="2936623"/>
            <a:ext cx="1122423" cy="286232"/>
          </a:xfrm>
          <a:prstGeom prst="rect">
            <a:avLst/>
          </a:prstGeom>
          <a:noFill/>
        </p:spPr>
        <p:txBody>
          <a:bodyPr wrap="none" rtlCol="0">
            <a:spAutoFit/>
          </a:bodyPr>
          <a:lstStyle/>
          <a:p>
            <a:pPr algn="ctr">
              <a:lnSpc>
                <a:spcPct val="90000"/>
              </a:lnSpc>
              <a:spcBef>
                <a:spcPts val="400"/>
              </a:spcBef>
            </a:pPr>
            <a:r>
              <a:rPr lang="en-US" sz="1400" dirty="0" smtClean="0">
                <a:solidFill>
                  <a:schemeClr val="bg1"/>
                </a:solidFill>
              </a:rPr>
              <a:t>TEACHING</a:t>
            </a:r>
            <a:endParaRPr lang="en-US" sz="1400" dirty="0">
              <a:solidFill>
                <a:schemeClr val="bg1"/>
              </a:solidFill>
            </a:endParaRPr>
          </a:p>
        </p:txBody>
      </p:sp>
      <p:sp>
        <p:nvSpPr>
          <p:cNvPr id="9" name="TextBox 8"/>
          <p:cNvSpPr txBox="1"/>
          <p:nvPr/>
        </p:nvSpPr>
        <p:spPr>
          <a:xfrm>
            <a:off x="2511234" y="2936623"/>
            <a:ext cx="1558258" cy="674031"/>
          </a:xfrm>
          <a:prstGeom prst="rect">
            <a:avLst/>
          </a:prstGeom>
          <a:noFill/>
        </p:spPr>
        <p:txBody>
          <a:bodyPr wrap="square" rtlCol="0">
            <a:spAutoFit/>
          </a:bodyPr>
          <a:lstStyle/>
          <a:p>
            <a:pPr algn="ctr">
              <a:lnSpc>
                <a:spcPct val="90000"/>
              </a:lnSpc>
              <a:spcBef>
                <a:spcPts val="400"/>
              </a:spcBef>
            </a:pPr>
            <a:r>
              <a:rPr lang="en-US" sz="1400" dirty="0" smtClean="0">
                <a:solidFill>
                  <a:schemeClr val="bg1"/>
                </a:solidFill>
              </a:rPr>
              <a:t>CURRICULUM DESIGN AND ASSESSMENT</a:t>
            </a:r>
            <a:endParaRPr lang="en-US" sz="1400" dirty="0">
              <a:solidFill>
                <a:schemeClr val="bg1"/>
              </a:solidFill>
            </a:endParaRPr>
          </a:p>
        </p:txBody>
      </p:sp>
      <p:sp>
        <p:nvSpPr>
          <p:cNvPr id="12" name="TextBox 11"/>
          <p:cNvSpPr txBox="1"/>
          <p:nvPr/>
        </p:nvSpPr>
        <p:spPr>
          <a:xfrm>
            <a:off x="4471432" y="2936623"/>
            <a:ext cx="1844720" cy="674031"/>
          </a:xfrm>
          <a:prstGeom prst="rect">
            <a:avLst/>
          </a:prstGeom>
          <a:noFill/>
        </p:spPr>
        <p:txBody>
          <a:bodyPr wrap="square" rtlCol="0">
            <a:spAutoFit/>
          </a:bodyPr>
          <a:lstStyle/>
          <a:p>
            <a:pPr algn="ctr">
              <a:lnSpc>
                <a:spcPct val="90000"/>
              </a:lnSpc>
              <a:spcBef>
                <a:spcPts val="400"/>
              </a:spcBef>
            </a:pPr>
            <a:r>
              <a:rPr lang="en-US" sz="1400" dirty="0" smtClean="0">
                <a:solidFill>
                  <a:schemeClr val="bg1"/>
                </a:solidFill>
              </a:rPr>
              <a:t>EDUCATIONAL ADMINISTRATION AND LEADERSHIP</a:t>
            </a:r>
            <a:endParaRPr lang="en-US" sz="1400" dirty="0">
              <a:solidFill>
                <a:schemeClr val="bg1"/>
              </a:solidFill>
            </a:endParaRPr>
          </a:p>
        </p:txBody>
      </p:sp>
      <p:sp>
        <p:nvSpPr>
          <p:cNvPr id="13" name="TextBox 12"/>
          <p:cNvSpPr txBox="1"/>
          <p:nvPr/>
        </p:nvSpPr>
        <p:spPr>
          <a:xfrm>
            <a:off x="6705831" y="2936623"/>
            <a:ext cx="1691642" cy="674031"/>
          </a:xfrm>
          <a:prstGeom prst="rect">
            <a:avLst/>
          </a:prstGeom>
          <a:noFill/>
        </p:spPr>
        <p:txBody>
          <a:bodyPr wrap="square" rtlCol="0">
            <a:spAutoFit/>
          </a:bodyPr>
          <a:lstStyle/>
          <a:p>
            <a:pPr algn="ctr">
              <a:lnSpc>
                <a:spcPct val="90000"/>
              </a:lnSpc>
              <a:spcBef>
                <a:spcPts val="400"/>
              </a:spcBef>
            </a:pPr>
            <a:r>
              <a:rPr lang="en-US" sz="1400" dirty="0" smtClean="0">
                <a:solidFill>
                  <a:schemeClr val="bg1"/>
                </a:solidFill>
              </a:rPr>
              <a:t>EDUCATION RESEARCH AND DISSEMINATION</a:t>
            </a:r>
            <a:endParaRPr lang="en-US" sz="1400" dirty="0">
              <a:solidFill>
                <a:schemeClr val="bg1"/>
              </a:solidFill>
            </a:endParaRPr>
          </a:p>
        </p:txBody>
      </p:sp>
      <p:sp>
        <p:nvSpPr>
          <p:cNvPr id="4" name="Title 3"/>
          <p:cNvSpPr>
            <a:spLocks noGrp="1"/>
          </p:cNvSpPr>
          <p:nvPr>
            <p:ph type="title"/>
          </p:nvPr>
        </p:nvSpPr>
        <p:spPr/>
        <p:txBody>
          <a:bodyPr/>
          <a:lstStyle/>
          <a:p>
            <a:r>
              <a:rPr lang="en-US" dirty="0"/>
              <a:t>CRITERION </a:t>
            </a:r>
            <a:r>
              <a:rPr lang="en-US" dirty="0" smtClean="0"/>
              <a:t>TWO</a:t>
            </a:r>
            <a:r>
              <a:rPr lang="en-US" dirty="0"/>
              <a:t/>
            </a:r>
            <a:br>
              <a:rPr lang="en-US" dirty="0"/>
            </a:br>
            <a:r>
              <a:rPr lang="en-US" sz="2000" b="0" dirty="0">
                <a:solidFill>
                  <a:schemeClr val="accent2"/>
                </a:solidFill>
              </a:rPr>
              <a:t>DEMONSTRATE EXCELLENCE IN ONE OF FOUR TRACKS</a:t>
            </a:r>
            <a:endParaRPr lang="en-US" sz="2000" b="0" dirty="0"/>
          </a:p>
        </p:txBody>
      </p:sp>
      <p:sp>
        <p:nvSpPr>
          <p:cNvPr id="30" name="Content Placeholder 2"/>
          <p:cNvSpPr txBox="1">
            <a:spLocks/>
          </p:cNvSpPr>
          <p:nvPr/>
        </p:nvSpPr>
        <p:spPr>
          <a:xfrm>
            <a:off x="342900" y="1265024"/>
            <a:ext cx="8515350" cy="472646"/>
          </a:xfrm>
          <a:prstGeom prst="rect">
            <a:avLst/>
          </a:prstGeom>
        </p:spPr>
        <p:txBody>
          <a:bodyPr/>
          <a:lstStyle>
            <a:lvl1pPr marL="171496" indent="-171496" algn="l" defTabSz="685983" rtl="0" eaLnBrk="1" latinLnBrk="0" hangingPunct="1">
              <a:lnSpc>
                <a:spcPct val="90000"/>
              </a:lnSpc>
              <a:spcBef>
                <a:spcPts val="1125"/>
              </a:spcBef>
              <a:buClr>
                <a:schemeClr val="accent2"/>
              </a:buClr>
              <a:buFont typeface="Arial" pitchFamily="34" charset="0"/>
              <a:buChar char="•"/>
              <a:defRPr sz="1800" kern="1200">
                <a:solidFill>
                  <a:schemeClr val="bg1"/>
                </a:solidFill>
                <a:latin typeface="+mn-lt"/>
                <a:ea typeface="+mn-ea"/>
                <a:cs typeface="+mn-cs"/>
              </a:defRPr>
            </a:lvl1pPr>
            <a:lvl2pPr marL="519251" indent="-176259" algn="l" defTabSz="685983" rtl="0" eaLnBrk="1" latinLnBrk="0" hangingPunct="1">
              <a:lnSpc>
                <a:spcPct val="90000"/>
              </a:lnSpc>
              <a:spcBef>
                <a:spcPts val="450"/>
              </a:spcBef>
              <a:buClr>
                <a:schemeClr val="accent2"/>
              </a:buClr>
              <a:buFont typeface="Arial" pitchFamily="34" charset="0"/>
              <a:buChar char="•"/>
              <a:defRPr sz="1800" kern="1200">
                <a:solidFill>
                  <a:schemeClr val="bg1"/>
                </a:solidFill>
                <a:latin typeface="+mn-lt"/>
                <a:ea typeface="+mn-ea"/>
                <a:cs typeface="+mn-cs"/>
              </a:defRPr>
            </a:lvl2pPr>
            <a:lvl3pPr marL="857479" indent="-171496" algn="l" defTabSz="685983" rtl="0" eaLnBrk="1" latinLnBrk="0" hangingPunct="1">
              <a:lnSpc>
                <a:spcPct val="90000"/>
              </a:lnSpc>
              <a:spcBef>
                <a:spcPts val="450"/>
              </a:spcBef>
              <a:buClr>
                <a:schemeClr val="accent2"/>
              </a:buClr>
              <a:buFont typeface="Arial" pitchFamily="34" charset="0"/>
              <a:buChar char="•"/>
              <a:defRPr sz="1800" kern="1200">
                <a:solidFill>
                  <a:schemeClr val="bg1"/>
                </a:solidFill>
                <a:latin typeface="+mn-lt"/>
                <a:ea typeface="+mn-ea"/>
                <a:cs typeface="+mn-cs"/>
              </a:defRPr>
            </a:lvl3pPr>
            <a:lvl4pPr marL="1200470" indent="-171496" algn="l" defTabSz="685983" rtl="0" eaLnBrk="1" latinLnBrk="0" hangingPunct="1">
              <a:lnSpc>
                <a:spcPct val="90000"/>
              </a:lnSpc>
              <a:spcBef>
                <a:spcPts val="450"/>
              </a:spcBef>
              <a:buClr>
                <a:schemeClr val="accent2"/>
              </a:buClr>
              <a:buFont typeface="Arial" pitchFamily="34" charset="0"/>
              <a:buChar char="•"/>
              <a:defRPr sz="1800" kern="1200">
                <a:solidFill>
                  <a:schemeClr val="bg1"/>
                </a:solidFill>
                <a:latin typeface="+mn-lt"/>
                <a:ea typeface="+mn-ea"/>
                <a:cs typeface="+mn-cs"/>
              </a:defRPr>
            </a:lvl4pPr>
            <a:lvl5pPr marL="1543461" indent="-171496" algn="l" defTabSz="685983" rtl="0" eaLnBrk="1" latinLnBrk="0" hangingPunct="1">
              <a:lnSpc>
                <a:spcPct val="90000"/>
              </a:lnSpc>
              <a:spcBef>
                <a:spcPts val="450"/>
              </a:spcBef>
              <a:buClr>
                <a:schemeClr val="accent2"/>
              </a:buClr>
              <a:buFont typeface="Arial" pitchFamily="34" charset="0"/>
              <a:buChar char="•"/>
              <a:defRPr sz="1800" kern="1200">
                <a:solidFill>
                  <a:schemeClr val="bg1"/>
                </a:solidFill>
                <a:latin typeface="+mn-lt"/>
                <a:ea typeface="+mn-ea"/>
                <a:cs typeface="+mn-cs"/>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US" b="1" dirty="0" smtClean="0"/>
              <a:t>Excellence in …</a:t>
            </a:r>
            <a:r>
              <a:rPr lang="en-US" dirty="0" smtClean="0"/>
              <a:t/>
            </a:r>
            <a:br>
              <a:rPr lang="en-US" dirty="0" smtClean="0"/>
            </a:br>
            <a:endParaRPr lang="en-US" dirty="0"/>
          </a:p>
        </p:txBody>
      </p:sp>
      <p:grpSp>
        <p:nvGrpSpPr>
          <p:cNvPr id="10" name="Group 9"/>
          <p:cNvGrpSpPr>
            <a:grpSpLocks noChangeAspect="1"/>
          </p:cNvGrpSpPr>
          <p:nvPr/>
        </p:nvGrpSpPr>
        <p:grpSpPr>
          <a:xfrm>
            <a:off x="914400" y="2025755"/>
            <a:ext cx="854028" cy="777240"/>
            <a:chOff x="3851275" y="1211263"/>
            <a:chExt cx="723900" cy="658812"/>
          </a:xfrm>
          <a:solidFill>
            <a:schemeClr val="accent1"/>
          </a:solidFill>
        </p:grpSpPr>
        <p:sp>
          <p:nvSpPr>
            <p:cNvPr id="6" name="Freeform 6"/>
            <p:cNvSpPr>
              <a:spLocks/>
            </p:cNvSpPr>
            <p:nvPr/>
          </p:nvSpPr>
          <p:spPr bwMode="auto">
            <a:xfrm>
              <a:off x="3851275" y="1360488"/>
              <a:ext cx="723900" cy="420687"/>
            </a:xfrm>
            <a:custGeom>
              <a:avLst/>
              <a:gdLst>
                <a:gd name="T0" fmla="*/ 113 w 193"/>
                <a:gd name="T1" fmla="*/ 112 h 112"/>
                <a:gd name="T2" fmla="*/ 109 w 193"/>
                <a:gd name="T3" fmla="*/ 84 h 112"/>
                <a:gd name="T4" fmla="*/ 111 w 193"/>
                <a:gd name="T5" fmla="*/ 89 h 112"/>
                <a:gd name="T6" fmla="*/ 134 w 193"/>
                <a:gd name="T7" fmla="*/ 92 h 112"/>
                <a:gd name="T8" fmla="*/ 166 w 193"/>
                <a:gd name="T9" fmla="*/ 51 h 112"/>
                <a:gd name="T10" fmla="*/ 167 w 193"/>
                <a:gd name="T11" fmla="*/ 40 h 112"/>
                <a:gd name="T12" fmla="*/ 166 w 193"/>
                <a:gd name="T13" fmla="*/ 36 h 112"/>
                <a:gd name="T14" fmla="*/ 192 w 193"/>
                <a:gd name="T15" fmla="*/ 5 h 112"/>
                <a:gd name="T16" fmla="*/ 192 w 193"/>
                <a:gd name="T17" fmla="*/ 1 h 112"/>
                <a:gd name="T18" fmla="*/ 187 w 193"/>
                <a:gd name="T19" fmla="*/ 1 h 112"/>
                <a:gd name="T20" fmla="*/ 161 w 193"/>
                <a:gd name="T21" fmla="*/ 31 h 112"/>
                <a:gd name="T22" fmla="*/ 156 w 193"/>
                <a:gd name="T23" fmla="*/ 31 h 112"/>
                <a:gd name="T24" fmla="*/ 145 w 193"/>
                <a:gd name="T25" fmla="*/ 35 h 112"/>
                <a:gd name="T26" fmla="*/ 127 w 193"/>
                <a:gd name="T27" fmla="*/ 58 h 112"/>
                <a:gd name="T28" fmla="*/ 118 w 193"/>
                <a:gd name="T29" fmla="*/ 36 h 112"/>
                <a:gd name="T30" fmla="*/ 100 w 193"/>
                <a:gd name="T31" fmla="*/ 24 h 112"/>
                <a:gd name="T32" fmla="*/ 42 w 193"/>
                <a:gd name="T33" fmla="*/ 24 h 112"/>
                <a:gd name="T34" fmla="*/ 24 w 193"/>
                <a:gd name="T35" fmla="*/ 36 h 112"/>
                <a:gd name="T36" fmla="*/ 2 w 193"/>
                <a:gd name="T37" fmla="*/ 92 h 112"/>
                <a:gd name="T38" fmla="*/ 3 w 193"/>
                <a:gd name="T39" fmla="*/ 104 h 112"/>
                <a:gd name="T40" fmla="*/ 5 w 193"/>
                <a:gd name="T41" fmla="*/ 105 h 112"/>
                <a:gd name="T42" fmla="*/ 15 w 193"/>
                <a:gd name="T43" fmla="*/ 109 h 112"/>
                <a:gd name="T44" fmla="*/ 17 w 193"/>
                <a:gd name="T45" fmla="*/ 109 h 112"/>
                <a:gd name="T46" fmla="*/ 26 w 193"/>
                <a:gd name="T47" fmla="*/ 102 h 112"/>
                <a:gd name="T48" fmla="*/ 33 w 193"/>
                <a:gd name="T49" fmla="*/ 84 h 112"/>
                <a:gd name="T50" fmla="*/ 29 w 193"/>
                <a:gd name="T51" fmla="*/ 112 h 112"/>
                <a:gd name="T52" fmla="*/ 113 w 193"/>
                <a:gd name="T53"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3" h="112">
                  <a:moveTo>
                    <a:pt x="113" y="112"/>
                  </a:moveTo>
                  <a:cubicBezTo>
                    <a:pt x="109" y="84"/>
                    <a:pt x="109" y="84"/>
                    <a:pt x="109" y="84"/>
                  </a:cubicBezTo>
                  <a:cubicBezTo>
                    <a:pt x="111" y="89"/>
                    <a:pt x="111" y="89"/>
                    <a:pt x="111" y="89"/>
                  </a:cubicBezTo>
                  <a:cubicBezTo>
                    <a:pt x="116" y="100"/>
                    <a:pt x="126" y="101"/>
                    <a:pt x="134" y="92"/>
                  </a:cubicBezTo>
                  <a:cubicBezTo>
                    <a:pt x="166" y="51"/>
                    <a:pt x="166" y="51"/>
                    <a:pt x="166" y="51"/>
                  </a:cubicBezTo>
                  <a:cubicBezTo>
                    <a:pt x="168" y="48"/>
                    <a:pt x="169" y="43"/>
                    <a:pt x="167" y="40"/>
                  </a:cubicBezTo>
                  <a:cubicBezTo>
                    <a:pt x="166" y="36"/>
                    <a:pt x="166" y="36"/>
                    <a:pt x="166" y="36"/>
                  </a:cubicBezTo>
                  <a:cubicBezTo>
                    <a:pt x="192" y="5"/>
                    <a:pt x="192" y="5"/>
                    <a:pt x="192" y="5"/>
                  </a:cubicBezTo>
                  <a:cubicBezTo>
                    <a:pt x="193" y="4"/>
                    <a:pt x="193" y="2"/>
                    <a:pt x="192" y="1"/>
                  </a:cubicBezTo>
                  <a:cubicBezTo>
                    <a:pt x="191" y="0"/>
                    <a:pt x="188" y="0"/>
                    <a:pt x="187" y="1"/>
                  </a:cubicBezTo>
                  <a:cubicBezTo>
                    <a:pt x="161" y="31"/>
                    <a:pt x="161" y="31"/>
                    <a:pt x="161" y="31"/>
                  </a:cubicBezTo>
                  <a:cubicBezTo>
                    <a:pt x="156" y="31"/>
                    <a:pt x="156" y="31"/>
                    <a:pt x="156" y="31"/>
                  </a:cubicBezTo>
                  <a:cubicBezTo>
                    <a:pt x="152" y="30"/>
                    <a:pt x="147" y="32"/>
                    <a:pt x="145" y="35"/>
                  </a:cubicBezTo>
                  <a:cubicBezTo>
                    <a:pt x="127" y="58"/>
                    <a:pt x="127" y="58"/>
                    <a:pt x="127" y="58"/>
                  </a:cubicBezTo>
                  <a:cubicBezTo>
                    <a:pt x="118" y="36"/>
                    <a:pt x="118" y="36"/>
                    <a:pt x="118" y="36"/>
                  </a:cubicBezTo>
                  <a:cubicBezTo>
                    <a:pt x="116" y="29"/>
                    <a:pt x="108" y="24"/>
                    <a:pt x="100" y="24"/>
                  </a:cubicBezTo>
                  <a:cubicBezTo>
                    <a:pt x="42" y="24"/>
                    <a:pt x="42" y="24"/>
                    <a:pt x="42" y="24"/>
                  </a:cubicBezTo>
                  <a:cubicBezTo>
                    <a:pt x="35" y="24"/>
                    <a:pt x="27" y="29"/>
                    <a:pt x="24" y="36"/>
                  </a:cubicBezTo>
                  <a:cubicBezTo>
                    <a:pt x="2" y="92"/>
                    <a:pt x="2" y="92"/>
                    <a:pt x="2" y="92"/>
                  </a:cubicBezTo>
                  <a:cubicBezTo>
                    <a:pt x="0" y="96"/>
                    <a:pt x="1" y="101"/>
                    <a:pt x="3" y="104"/>
                  </a:cubicBezTo>
                  <a:cubicBezTo>
                    <a:pt x="5" y="105"/>
                    <a:pt x="5" y="105"/>
                    <a:pt x="5" y="105"/>
                  </a:cubicBezTo>
                  <a:cubicBezTo>
                    <a:pt x="7" y="108"/>
                    <a:pt x="12" y="110"/>
                    <a:pt x="15" y="109"/>
                  </a:cubicBezTo>
                  <a:cubicBezTo>
                    <a:pt x="17" y="109"/>
                    <a:pt x="17" y="109"/>
                    <a:pt x="17" y="109"/>
                  </a:cubicBezTo>
                  <a:cubicBezTo>
                    <a:pt x="21" y="108"/>
                    <a:pt x="25" y="105"/>
                    <a:pt x="26" y="102"/>
                  </a:cubicBezTo>
                  <a:cubicBezTo>
                    <a:pt x="33" y="84"/>
                    <a:pt x="33" y="84"/>
                    <a:pt x="33" y="84"/>
                  </a:cubicBezTo>
                  <a:cubicBezTo>
                    <a:pt x="29" y="112"/>
                    <a:pt x="29" y="112"/>
                    <a:pt x="29" y="112"/>
                  </a:cubicBezTo>
                  <a:lnTo>
                    <a:pt x="113"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7"/>
            <p:cNvSpPr>
              <a:spLocks noChangeArrowheads="1"/>
            </p:cNvSpPr>
            <p:nvPr/>
          </p:nvSpPr>
          <p:spPr bwMode="auto">
            <a:xfrm>
              <a:off x="3884613" y="1811338"/>
              <a:ext cx="481013" cy="587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Oval 8"/>
            <p:cNvSpPr>
              <a:spLocks noChangeArrowheads="1"/>
            </p:cNvSpPr>
            <p:nvPr/>
          </p:nvSpPr>
          <p:spPr bwMode="auto">
            <a:xfrm>
              <a:off x="4035425" y="1211263"/>
              <a:ext cx="209550" cy="2095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59" name="Group 2058"/>
          <p:cNvGrpSpPr>
            <a:grpSpLocks noChangeAspect="1"/>
          </p:cNvGrpSpPr>
          <p:nvPr/>
        </p:nvGrpSpPr>
        <p:grpSpPr>
          <a:xfrm>
            <a:off x="7163032" y="2025755"/>
            <a:ext cx="777240" cy="777240"/>
            <a:chOff x="3994150" y="1406525"/>
            <a:chExt cx="658813" cy="658813"/>
          </a:xfrm>
        </p:grpSpPr>
        <p:sp>
          <p:nvSpPr>
            <p:cNvPr id="15" name="Oval 13"/>
            <p:cNvSpPr>
              <a:spLocks noChangeArrowheads="1"/>
            </p:cNvSpPr>
            <p:nvPr/>
          </p:nvSpPr>
          <p:spPr bwMode="auto">
            <a:xfrm>
              <a:off x="4113213" y="1795463"/>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Oval 14"/>
            <p:cNvSpPr>
              <a:spLocks noChangeArrowheads="1"/>
            </p:cNvSpPr>
            <p:nvPr/>
          </p:nvSpPr>
          <p:spPr bwMode="auto">
            <a:xfrm>
              <a:off x="4113213" y="1736725"/>
              <a:ext cx="30163" cy="285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Oval 15"/>
            <p:cNvSpPr>
              <a:spLocks noChangeArrowheads="1"/>
            </p:cNvSpPr>
            <p:nvPr/>
          </p:nvSpPr>
          <p:spPr bwMode="auto">
            <a:xfrm>
              <a:off x="4052888" y="1676400"/>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Oval 16"/>
            <p:cNvSpPr>
              <a:spLocks noChangeArrowheads="1"/>
            </p:cNvSpPr>
            <p:nvPr/>
          </p:nvSpPr>
          <p:spPr bwMode="auto">
            <a:xfrm>
              <a:off x="3994150" y="1676400"/>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Oval 17"/>
            <p:cNvSpPr>
              <a:spLocks noChangeArrowheads="1"/>
            </p:cNvSpPr>
            <p:nvPr/>
          </p:nvSpPr>
          <p:spPr bwMode="auto">
            <a:xfrm>
              <a:off x="4233863" y="1676400"/>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Oval 18"/>
            <p:cNvSpPr>
              <a:spLocks noChangeArrowheads="1"/>
            </p:cNvSpPr>
            <p:nvPr/>
          </p:nvSpPr>
          <p:spPr bwMode="auto">
            <a:xfrm>
              <a:off x="4173538" y="1676400"/>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Oval 19"/>
            <p:cNvSpPr>
              <a:spLocks noChangeArrowheads="1"/>
            </p:cNvSpPr>
            <p:nvPr/>
          </p:nvSpPr>
          <p:spPr bwMode="auto">
            <a:xfrm>
              <a:off x="4113213" y="1616075"/>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Oval 20"/>
            <p:cNvSpPr>
              <a:spLocks noChangeArrowheads="1"/>
            </p:cNvSpPr>
            <p:nvPr/>
          </p:nvSpPr>
          <p:spPr bwMode="auto">
            <a:xfrm>
              <a:off x="4113213" y="1555750"/>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Oval 21"/>
            <p:cNvSpPr>
              <a:spLocks noChangeArrowheads="1"/>
            </p:cNvSpPr>
            <p:nvPr/>
          </p:nvSpPr>
          <p:spPr bwMode="auto">
            <a:xfrm>
              <a:off x="4143375" y="1646238"/>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Oval 22"/>
            <p:cNvSpPr>
              <a:spLocks noChangeArrowheads="1"/>
            </p:cNvSpPr>
            <p:nvPr/>
          </p:nvSpPr>
          <p:spPr bwMode="auto">
            <a:xfrm>
              <a:off x="4083050" y="1646238"/>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Oval 23"/>
            <p:cNvSpPr>
              <a:spLocks noChangeArrowheads="1"/>
            </p:cNvSpPr>
            <p:nvPr/>
          </p:nvSpPr>
          <p:spPr bwMode="auto">
            <a:xfrm>
              <a:off x="4083050" y="1706563"/>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Oval 24"/>
            <p:cNvSpPr>
              <a:spLocks noChangeArrowheads="1"/>
            </p:cNvSpPr>
            <p:nvPr/>
          </p:nvSpPr>
          <p:spPr bwMode="auto">
            <a:xfrm>
              <a:off x="4052888" y="1616075"/>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48" name="Oval 25"/>
            <p:cNvSpPr>
              <a:spLocks noChangeArrowheads="1"/>
            </p:cNvSpPr>
            <p:nvPr/>
          </p:nvSpPr>
          <p:spPr bwMode="auto">
            <a:xfrm>
              <a:off x="4052888" y="1736725"/>
              <a:ext cx="30163" cy="285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49" name="Oval 26"/>
            <p:cNvSpPr>
              <a:spLocks noChangeArrowheads="1"/>
            </p:cNvSpPr>
            <p:nvPr/>
          </p:nvSpPr>
          <p:spPr bwMode="auto">
            <a:xfrm>
              <a:off x="4024313" y="1585913"/>
              <a:ext cx="28575"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51" name="Oval 27"/>
            <p:cNvSpPr>
              <a:spLocks noChangeArrowheads="1"/>
            </p:cNvSpPr>
            <p:nvPr/>
          </p:nvSpPr>
          <p:spPr bwMode="auto">
            <a:xfrm>
              <a:off x="4024313" y="1765300"/>
              <a:ext cx="28575"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52" name="Oval 28"/>
            <p:cNvSpPr>
              <a:spLocks noChangeArrowheads="1"/>
            </p:cNvSpPr>
            <p:nvPr/>
          </p:nvSpPr>
          <p:spPr bwMode="auto">
            <a:xfrm>
              <a:off x="4143375" y="1706563"/>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53" name="Oval 29"/>
            <p:cNvSpPr>
              <a:spLocks noChangeArrowheads="1"/>
            </p:cNvSpPr>
            <p:nvPr/>
          </p:nvSpPr>
          <p:spPr bwMode="auto">
            <a:xfrm>
              <a:off x="4173538" y="1736725"/>
              <a:ext cx="30163" cy="285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54" name="Oval 30"/>
            <p:cNvSpPr>
              <a:spLocks noChangeArrowheads="1"/>
            </p:cNvSpPr>
            <p:nvPr/>
          </p:nvSpPr>
          <p:spPr bwMode="auto">
            <a:xfrm>
              <a:off x="4173538" y="1616075"/>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55" name="Oval 31"/>
            <p:cNvSpPr>
              <a:spLocks noChangeArrowheads="1"/>
            </p:cNvSpPr>
            <p:nvPr/>
          </p:nvSpPr>
          <p:spPr bwMode="auto">
            <a:xfrm>
              <a:off x="4203700" y="1585913"/>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56" name="Oval 32"/>
            <p:cNvSpPr>
              <a:spLocks noChangeArrowheads="1"/>
            </p:cNvSpPr>
            <p:nvPr/>
          </p:nvSpPr>
          <p:spPr bwMode="auto">
            <a:xfrm>
              <a:off x="4203700" y="1765300"/>
              <a:ext cx="30163" cy="30163"/>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58" name="Freeform 33"/>
            <p:cNvSpPr>
              <a:spLocks/>
            </p:cNvSpPr>
            <p:nvPr/>
          </p:nvSpPr>
          <p:spPr bwMode="auto">
            <a:xfrm>
              <a:off x="4113213" y="1406525"/>
              <a:ext cx="539750" cy="658813"/>
            </a:xfrm>
            <a:custGeom>
              <a:avLst/>
              <a:gdLst>
                <a:gd name="T0" fmla="*/ 128 w 144"/>
                <a:gd name="T1" fmla="*/ 0 h 176"/>
                <a:gd name="T2" fmla="*/ 112 w 144"/>
                <a:gd name="T3" fmla="*/ 16 h 176"/>
                <a:gd name="T4" fmla="*/ 128 w 144"/>
                <a:gd name="T5" fmla="*/ 32 h 176"/>
                <a:gd name="T6" fmla="*/ 128 w 144"/>
                <a:gd name="T7" fmla="*/ 56 h 176"/>
                <a:gd name="T8" fmla="*/ 96 w 144"/>
                <a:gd name="T9" fmla="*/ 88 h 176"/>
                <a:gd name="T10" fmla="*/ 96 w 144"/>
                <a:gd name="T11" fmla="*/ 88 h 176"/>
                <a:gd name="T12" fmla="*/ 64 w 144"/>
                <a:gd name="T13" fmla="*/ 56 h 176"/>
                <a:gd name="T14" fmla="*/ 64 w 144"/>
                <a:gd name="T15" fmla="*/ 32 h 176"/>
                <a:gd name="T16" fmla="*/ 80 w 144"/>
                <a:gd name="T17" fmla="*/ 16 h 176"/>
                <a:gd name="T18" fmla="*/ 64 w 144"/>
                <a:gd name="T19" fmla="*/ 0 h 176"/>
                <a:gd name="T20" fmla="*/ 48 w 144"/>
                <a:gd name="T21" fmla="*/ 16 h 176"/>
                <a:gd name="T22" fmla="*/ 48 w 144"/>
                <a:gd name="T23" fmla="*/ 56 h 176"/>
                <a:gd name="T24" fmla="*/ 88 w 144"/>
                <a:gd name="T25" fmla="*/ 103 h 176"/>
                <a:gd name="T26" fmla="*/ 88 w 144"/>
                <a:gd name="T27" fmla="*/ 128 h 176"/>
                <a:gd name="T28" fmla="*/ 88 w 144"/>
                <a:gd name="T29" fmla="*/ 136 h 176"/>
                <a:gd name="T30" fmla="*/ 77 w 144"/>
                <a:gd name="T31" fmla="*/ 160 h 176"/>
                <a:gd name="T32" fmla="*/ 52 w 144"/>
                <a:gd name="T33" fmla="*/ 168 h 176"/>
                <a:gd name="T34" fmla="*/ 8 w 144"/>
                <a:gd name="T35" fmla="*/ 124 h 176"/>
                <a:gd name="T36" fmla="*/ 4 w 144"/>
                <a:gd name="T37" fmla="*/ 120 h 176"/>
                <a:gd name="T38" fmla="*/ 0 w 144"/>
                <a:gd name="T39" fmla="*/ 124 h 176"/>
                <a:gd name="T40" fmla="*/ 52 w 144"/>
                <a:gd name="T41" fmla="*/ 176 h 176"/>
                <a:gd name="T42" fmla="*/ 104 w 144"/>
                <a:gd name="T43" fmla="*/ 124 h 176"/>
                <a:gd name="T44" fmla="*/ 104 w 144"/>
                <a:gd name="T45" fmla="*/ 103 h 176"/>
                <a:gd name="T46" fmla="*/ 144 w 144"/>
                <a:gd name="T47" fmla="*/ 56 h 176"/>
                <a:gd name="T48" fmla="*/ 144 w 144"/>
                <a:gd name="T49" fmla="*/ 16 h 176"/>
                <a:gd name="T50" fmla="*/ 128 w 144"/>
                <a:gd name="T5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 h="176">
                  <a:moveTo>
                    <a:pt x="128" y="0"/>
                  </a:moveTo>
                  <a:cubicBezTo>
                    <a:pt x="119" y="0"/>
                    <a:pt x="112" y="7"/>
                    <a:pt x="112" y="16"/>
                  </a:cubicBezTo>
                  <a:cubicBezTo>
                    <a:pt x="112" y="25"/>
                    <a:pt x="119" y="32"/>
                    <a:pt x="128" y="32"/>
                  </a:cubicBezTo>
                  <a:cubicBezTo>
                    <a:pt x="128" y="56"/>
                    <a:pt x="128" y="56"/>
                    <a:pt x="128" y="56"/>
                  </a:cubicBezTo>
                  <a:cubicBezTo>
                    <a:pt x="128" y="74"/>
                    <a:pt x="114" y="88"/>
                    <a:pt x="96" y="88"/>
                  </a:cubicBezTo>
                  <a:cubicBezTo>
                    <a:pt x="96" y="88"/>
                    <a:pt x="96" y="88"/>
                    <a:pt x="96" y="88"/>
                  </a:cubicBezTo>
                  <a:cubicBezTo>
                    <a:pt x="78" y="88"/>
                    <a:pt x="64" y="74"/>
                    <a:pt x="64" y="56"/>
                  </a:cubicBezTo>
                  <a:cubicBezTo>
                    <a:pt x="64" y="32"/>
                    <a:pt x="64" y="32"/>
                    <a:pt x="64" y="32"/>
                  </a:cubicBezTo>
                  <a:cubicBezTo>
                    <a:pt x="73" y="32"/>
                    <a:pt x="80" y="25"/>
                    <a:pt x="80" y="16"/>
                  </a:cubicBezTo>
                  <a:cubicBezTo>
                    <a:pt x="80" y="7"/>
                    <a:pt x="73" y="0"/>
                    <a:pt x="64" y="0"/>
                  </a:cubicBezTo>
                  <a:cubicBezTo>
                    <a:pt x="55" y="0"/>
                    <a:pt x="48" y="7"/>
                    <a:pt x="48" y="16"/>
                  </a:cubicBezTo>
                  <a:cubicBezTo>
                    <a:pt x="48" y="56"/>
                    <a:pt x="48" y="56"/>
                    <a:pt x="48" y="56"/>
                  </a:cubicBezTo>
                  <a:cubicBezTo>
                    <a:pt x="48" y="80"/>
                    <a:pt x="65" y="99"/>
                    <a:pt x="88" y="103"/>
                  </a:cubicBezTo>
                  <a:cubicBezTo>
                    <a:pt x="88" y="128"/>
                    <a:pt x="88" y="128"/>
                    <a:pt x="88" y="128"/>
                  </a:cubicBezTo>
                  <a:cubicBezTo>
                    <a:pt x="88" y="136"/>
                    <a:pt x="88" y="136"/>
                    <a:pt x="88" y="136"/>
                  </a:cubicBezTo>
                  <a:cubicBezTo>
                    <a:pt x="88" y="146"/>
                    <a:pt x="84" y="155"/>
                    <a:pt x="77" y="160"/>
                  </a:cubicBezTo>
                  <a:cubicBezTo>
                    <a:pt x="70" y="165"/>
                    <a:pt x="61" y="168"/>
                    <a:pt x="52" y="168"/>
                  </a:cubicBezTo>
                  <a:cubicBezTo>
                    <a:pt x="28" y="168"/>
                    <a:pt x="8" y="148"/>
                    <a:pt x="8" y="124"/>
                  </a:cubicBezTo>
                  <a:cubicBezTo>
                    <a:pt x="8" y="122"/>
                    <a:pt x="6" y="120"/>
                    <a:pt x="4" y="120"/>
                  </a:cubicBezTo>
                  <a:cubicBezTo>
                    <a:pt x="2" y="120"/>
                    <a:pt x="0" y="122"/>
                    <a:pt x="0" y="124"/>
                  </a:cubicBezTo>
                  <a:cubicBezTo>
                    <a:pt x="0" y="153"/>
                    <a:pt x="23" y="176"/>
                    <a:pt x="52" y="176"/>
                  </a:cubicBezTo>
                  <a:cubicBezTo>
                    <a:pt x="81" y="176"/>
                    <a:pt x="104" y="153"/>
                    <a:pt x="104" y="124"/>
                  </a:cubicBezTo>
                  <a:cubicBezTo>
                    <a:pt x="104" y="103"/>
                    <a:pt x="104" y="103"/>
                    <a:pt x="104" y="103"/>
                  </a:cubicBezTo>
                  <a:cubicBezTo>
                    <a:pt x="127" y="99"/>
                    <a:pt x="144" y="80"/>
                    <a:pt x="144" y="56"/>
                  </a:cubicBezTo>
                  <a:cubicBezTo>
                    <a:pt x="144" y="16"/>
                    <a:pt x="144" y="16"/>
                    <a:pt x="144" y="16"/>
                  </a:cubicBezTo>
                  <a:cubicBezTo>
                    <a:pt x="144" y="7"/>
                    <a:pt x="137" y="0"/>
                    <a:pt x="128"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069" name="Group 2068"/>
          <p:cNvGrpSpPr>
            <a:grpSpLocks noChangeAspect="1"/>
          </p:cNvGrpSpPr>
          <p:nvPr/>
        </p:nvGrpSpPr>
        <p:grpSpPr>
          <a:xfrm>
            <a:off x="4753712" y="2061942"/>
            <a:ext cx="1280160" cy="734703"/>
            <a:chOff x="5284701" y="1137507"/>
            <a:chExt cx="1433941" cy="822960"/>
          </a:xfrm>
        </p:grpSpPr>
        <p:sp>
          <p:nvSpPr>
            <p:cNvPr id="2062" name="Oval 40"/>
            <p:cNvSpPr>
              <a:spLocks noChangeArrowheads="1"/>
            </p:cNvSpPr>
            <p:nvPr/>
          </p:nvSpPr>
          <p:spPr bwMode="auto">
            <a:xfrm>
              <a:off x="5442642" y="1237259"/>
              <a:ext cx="315883" cy="311728"/>
            </a:xfrm>
            <a:prstGeom prst="ellipse">
              <a:avLst/>
            </a:prstGeom>
            <a:solidFill>
              <a:schemeClr val="accent1"/>
            </a:solidFill>
            <a:ln w="190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3" name="Freeform 41"/>
            <p:cNvSpPr>
              <a:spLocks/>
            </p:cNvSpPr>
            <p:nvPr/>
          </p:nvSpPr>
          <p:spPr bwMode="auto">
            <a:xfrm>
              <a:off x="5284701" y="1548987"/>
              <a:ext cx="627608" cy="311728"/>
            </a:xfrm>
            <a:custGeom>
              <a:avLst/>
              <a:gdLst>
                <a:gd name="T0" fmla="*/ 32 w 64"/>
                <a:gd name="T1" fmla="*/ 0 h 32"/>
                <a:gd name="T2" fmla="*/ 0 w 64"/>
                <a:gd name="T3" fmla="*/ 28 h 32"/>
                <a:gd name="T4" fmla="*/ 0 w 64"/>
                <a:gd name="T5" fmla="*/ 32 h 32"/>
                <a:gd name="T6" fmla="*/ 64 w 64"/>
                <a:gd name="T7" fmla="*/ 32 h 32"/>
                <a:gd name="T8" fmla="*/ 64 w 64"/>
                <a:gd name="T9" fmla="*/ 28 h 32"/>
                <a:gd name="T10" fmla="*/ 32 w 64"/>
                <a:gd name="T11" fmla="*/ 0 h 32"/>
              </a:gdLst>
              <a:ahLst/>
              <a:cxnLst>
                <a:cxn ang="0">
                  <a:pos x="T0" y="T1"/>
                </a:cxn>
                <a:cxn ang="0">
                  <a:pos x="T2" y="T3"/>
                </a:cxn>
                <a:cxn ang="0">
                  <a:pos x="T4" y="T5"/>
                </a:cxn>
                <a:cxn ang="0">
                  <a:pos x="T6" y="T7"/>
                </a:cxn>
                <a:cxn ang="0">
                  <a:pos x="T8" y="T9"/>
                </a:cxn>
                <a:cxn ang="0">
                  <a:pos x="T10" y="T11"/>
                </a:cxn>
              </a:cxnLst>
              <a:rect l="0" t="0" r="r" b="b"/>
              <a:pathLst>
                <a:path w="64" h="32">
                  <a:moveTo>
                    <a:pt x="32" y="0"/>
                  </a:moveTo>
                  <a:cubicBezTo>
                    <a:pt x="14" y="0"/>
                    <a:pt x="0" y="13"/>
                    <a:pt x="0" y="28"/>
                  </a:cubicBezTo>
                  <a:cubicBezTo>
                    <a:pt x="0" y="32"/>
                    <a:pt x="0" y="32"/>
                    <a:pt x="0" y="32"/>
                  </a:cubicBezTo>
                  <a:cubicBezTo>
                    <a:pt x="64" y="32"/>
                    <a:pt x="64" y="32"/>
                    <a:pt x="64" y="32"/>
                  </a:cubicBezTo>
                  <a:cubicBezTo>
                    <a:pt x="64" y="28"/>
                    <a:pt x="64" y="28"/>
                    <a:pt x="64" y="28"/>
                  </a:cubicBezTo>
                  <a:cubicBezTo>
                    <a:pt x="64" y="13"/>
                    <a:pt x="50" y="0"/>
                    <a:pt x="32" y="0"/>
                  </a:cubicBezTo>
                  <a:close/>
                </a:path>
              </a:pathLst>
            </a:custGeom>
            <a:solidFill>
              <a:schemeClr val="accent1"/>
            </a:solidFill>
            <a:ln w="190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4" name="Oval 42"/>
            <p:cNvSpPr>
              <a:spLocks noChangeArrowheads="1"/>
            </p:cNvSpPr>
            <p:nvPr/>
          </p:nvSpPr>
          <p:spPr bwMode="auto">
            <a:xfrm>
              <a:off x="6248975" y="1237259"/>
              <a:ext cx="311725" cy="311728"/>
            </a:xfrm>
            <a:prstGeom prst="ellipse">
              <a:avLst/>
            </a:prstGeom>
            <a:solidFill>
              <a:schemeClr val="accent1"/>
            </a:solidFill>
            <a:ln w="190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5" name="Freeform 43"/>
            <p:cNvSpPr>
              <a:spLocks/>
            </p:cNvSpPr>
            <p:nvPr/>
          </p:nvSpPr>
          <p:spPr bwMode="auto">
            <a:xfrm>
              <a:off x="6091034" y="1548987"/>
              <a:ext cx="627608" cy="311728"/>
            </a:xfrm>
            <a:custGeom>
              <a:avLst/>
              <a:gdLst>
                <a:gd name="T0" fmla="*/ 32 w 64"/>
                <a:gd name="T1" fmla="*/ 0 h 32"/>
                <a:gd name="T2" fmla="*/ 0 w 64"/>
                <a:gd name="T3" fmla="*/ 28 h 32"/>
                <a:gd name="T4" fmla="*/ 0 w 64"/>
                <a:gd name="T5" fmla="*/ 32 h 32"/>
                <a:gd name="T6" fmla="*/ 64 w 64"/>
                <a:gd name="T7" fmla="*/ 32 h 32"/>
                <a:gd name="T8" fmla="*/ 64 w 64"/>
                <a:gd name="T9" fmla="*/ 28 h 32"/>
                <a:gd name="T10" fmla="*/ 32 w 64"/>
                <a:gd name="T11" fmla="*/ 0 h 32"/>
              </a:gdLst>
              <a:ahLst/>
              <a:cxnLst>
                <a:cxn ang="0">
                  <a:pos x="T0" y="T1"/>
                </a:cxn>
                <a:cxn ang="0">
                  <a:pos x="T2" y="T3"/>
                </a:cxn>
                <a:cxn ang="0">
                  <a:pos x="T4" y="T5"/>
                </a:cxn>
                <a:cxn ang="0">
                  <a:pos x="T6" y="T7"/>
                </a:cxn>
                <a:cxn ang="0">
                  <a:pos x="T8" y="T9"/>
                </a:cxn>
                <a:cxn ang="0">
                  <a:pos x="T10" y="T11"/>
                </a:cxn>
              </a:cxnLst>
              <a:rect l="0" t="0" r="r" b="b"/>
              <a:pathLst>
                <a:path w="64" h="32">
                  <a:moveTo>
                    <a:pt x="32" y="0"/>
                  </a:moveTo>
                  <a:cubicBezTo>
                    <a:pt x="14" y="0"/>
                    <a:pt x="0" y="13"/>
                    <a:pt x="0" y="28"/>
                  </a:cubicBezTo>
                  <a:cubicBezTo>
                    <a:pt x="0" y="32"/>
                    <a:pt x="0" y="32"/>
                    <a:pt x="0" y="32"/>
                  </a:cubicBezTo>
                  <a:cubicBezTo>
                    <a:pt x="64" y="32"/>
                    <a:pt x="64" y="32"/>
                    <a:pt x="64" y="32"/>
                  </a:cubicBezTo>
                  <a:cubicBezTo>
                    <a:pt x="64" y="28"/>
                    <a:pt x="64" y="28"/>
                    <a:pt x="64" y="28"/>
                  </a:cubicBezTo>
                  <a:cubicBezTo>
                    <a:pt x="64" y="13"/>
                    <a:pt x="50" y="0"/>
                    <a:pt x="32" y="0"/>
                  </a:cubicBezTo>
                  <a:close/>
                </a:path>
              </a:pathLst>
            </a:custGeom>
            <a:solidFill>
              <a:schemeClr val="accent1"/>
            </a:solidFill>
            <a:ln w="190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6" name="Oval 44"/>
            <p:cNvSpPr>
              <a:spLocks noChangeArrowheads="1"/>
            </p:cNvSpPr>
            <p:nvPr/>
          </p:nvSpPr>
          <p:spPr bwMode="auto">
            <a:xfrm>
              <a:off x="5795931" y="1137507"/>
              <a:ext cx="411478" cy="411480"/>
            </a:xfrm>
            <a:prstGeom prst="ellipse">
              <a:avLst/>
            </a:prstGeom>
            <a:solidFill>
              <a:schemeClr val="accent1"/>
            </a:solidFill>
            <a:ln w="190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7" name="Freeform 45"/>
            <p:cNvSpPr>
              <a:spLocks/>
            </p:cNvSpPr>
            <p:nvPr/>
          </p:nvSpPr>
          <p:spPr bwMode="auto">
            <a:xfrm>
              <a:off x="5588114" y="1548987"/>
              <a:ext cx="827113" cy="411480"/>
            </a:xfrm>
            <a:custGeom>
              <a:avLst/>
              <a:gdLst>
                <a:gd name="T0" fmla="*/ 42 w 84"/>
                <a:gd name="T1" fmla="*/ 0 h 42"/>
                <a:gd name="T2" fmla="*/ 0 w 84"/>
                <a:gd name="T3" fmla="*/ 37 h 42"/>
                <a:gd name="T4" fmla="*/ 0 w 84"/>
                <a:gd name="T5" fmla="*/ 42 h 42"/>
                <a:gd name="T6" fmla="*/ 84 w 84"/>
                <a:gd name="T7" fmla="*/ 42 h 42"/>
                <a:gd name="T8" fmla="*/ 84 w 84"/>
                <a:gd name="T9" fmla="*/ 37 h 42"/>
                <a:gd name="T10" fmla="*/ 42 w 84"/>
                <a:gd name="T11" fmla="*/ 0 h 42"/>
              </a:gdLst>
              <a:ahLst/>
              <a:cxnLst>
                <a:cxn ang="0">
                  <a:pos x="T0" y="T1"/>
                </a:cxn>
                <a:cxn ang="0">
                  <a:pos x="T2" y="T3"/>
                </a:cxn>
                <a:cxn ang="0">
                  <a:pos x="T4" y="T5"/>
                </a:cxn>
                <a:cxn ang="0">
                  <a:pos x="T6" y="T7"/>
                </a:cxn>
                <a:cxn ang="0">
                  <a:pos x="T8" y="T9"/>
                </a:cxn>
                <a:cxn ang="0">
                  <a:pos x="T10" y="T11"/>
                </a:cxn>
              </a:cxnLst>
              <a:rect l="0" t="0" r="r" b="b"/>
              <a:pathLst>
                <a:path w="84" h="42">
                  <a:moveTo>
                    <a:pt x="42" y="0"/>
                  </a:moveTo>
                  <a:cubicBezTo>
                    <a:pt x="19" y="0"/>
                    <a:pt x="0" y="16"/>
                    <a:pt x="0" y="37"/>
                  </a:cubicBezTo>
                  <a:cubicBezTo>
                    <a:pt x="0" y="42"/>
                    <a:pt x="0" y="42"/>
                    <a:pt x="0" y="42"/>
                  </a:cubicBezTo>
                  <a:cubicBezTo>
                    <a:pt x="84" y="42"/>
                    <a:pt x="84" y="42"/>
                    <a:pt x="84" y="42"/>
                  </a:cubicBezTo>
                  <a:cubicBezTo>
                    <a:pt x="84" y="37"/>
                    <a:pt x="84" y="37"/>
                    <a:pt x="84" y="37"/>
                  </a:cubicBezTo>
                  <a:cubicBezTo>
                    <a:pt x="84" y="16"/>
                    <a:pt x="65" y="0"/>
                    <a:pt x="42" y="0"/>
                  </a:cubicBezTo>
                  <a:close/>
                </a:path>
              </a:pathLst>
            </a:custGeom>
            <a:solidFill>
              <a:schemeClr val="accent1"/>
            </a:solidFill>
            <a:ln w="190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3" name="Group 32"/>
          <p:cNvGrpSpPr>
            <a:grpSpLocks noChangeAspect="1"/>
          </p:cNvGrpSpPr>
          <p:nvPr/>
        </p:nvGrpSpPr>
        <p:grpSpPr>
          <a:xfrm>
            <a:off x="2953247" y="2025755"/>
            <a:ext cx="636777" cy="777240"/>
            <a:chOff x="3705225" y="1230313"/>
            <a:chExt cx="539751" cy="658812"/>
          </a:xfrm>
        </p:grpSpPr>
        <p:sp>
          <p:nvSpPr>
            <p:cNvPr id="2072" name="Freeform 49"/>
            <p:cNvSpPr>
              <a:spLocks/>
            </p:cNvSpPr>
            <p:nvPr/>
          </p:nvSpPr>
          <p:spPr bwMode="auto">
            <a:xfrm>
              <a:off x="3763963" y="1289050"/>
              <a:ext cx="481013" cy="600075"/>
            </a:xfrm>
            <a:custGeom>
              <a:avLst/>
              <a:gdLst>
                <a:gd name="T0" fmla="*/ 120 w 128"/>
                <a:gd name="T1" fmla="*/ 0 h 160"/>
                <a:gd name="T2" fmla="*/ 120 w 128"/>
                <a:gd name="T3" fmla="*/ 144 h 160"/>
                <a:gd name="T4" fmla="*/ 120 w 128"/>
                <a:gd name="T5" fmla="*/ 152 h 160"/>
                <a:gd name="T6" fmla="*/ 112 w 128"/>
                <a:gd name="T7" fmla="*/ 152 h 160"/>
                <a:gd name="T8" fmla="*/ 0 w 128"/>
                <a:gd name="T9" fmla="*/ 152 h 160"/>
                <a:gd name="T10" fmla="*/ 8 w 128"/>
                <a:gd name="T11" fmla="*/ 160 h 160"/>
                <a:gd name="T12" fmla="*/ 120 w 128"/>
                <a:gd name="T13" fmla="*/ 160 h 160"/>
                <a:gd name="T14" fmla="*/ 128 w 128"/>
                <a:gd name="T15" fmla="*/ 152 h 160"/>
                <a:gd name="T16" fmla="*/ 128 w 128"/>
                <a:gd name="T17" fmla="*/ 8 h 160"/>
                <a:gd name="T18" fmla="*/ 120 w 128"/>
                <a:gd name="T1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60">
                  <a:moveTo>
                    <a:pt x="120" y="0"/>
                  </a:moveTo>
                  <a:cubicBezTo>
                    <a:pt x="120" y="144"/>
                    <a:pt x="120" y="144"/>
                    <a:pt x="120" y="144"/>
                  </a:cubicBezTo>
                  <a:cubicBezTo>
                    <a:pt x="120" y="152"/>
                    <a:pt x="120" y="152"/>
                    <a:pt x="120" y="152"/>
                  </a:cubicBezTo>
                  <a:cubicBezTo>
                    <a:pt x="112" y="152"/>
                    <a:pt x="112" y="152"/>
                    <a:pt x="112" y="152"/>
                  </a:cubicBezTo>
                  <a:cubicBezTo>
                    <a:pt x="0" y="152"/>
                    <a:pt x="0" y="152"/>
                    <a:pt x="0" y="152"/>
                  </a:cubicBezTo>
                  <a:cubicBezTo>
                    <a:pt x="0" y="156"/>
                    <a:pt x="4" y="160"/>
                    <a:pt x="8" y="160"/>
                  </a:cubicBezTo>
                  <a:cubicBezTo>
                    <a:pt x="120" y="160"/>
                    <a:pt x="120" y="160"/>
                    <a:pt x="120" y="160"/>
                  </a:cubicBezTo>
                  <a:cubicBezTo>
                    <a:pt x="124" y="160"/>
                    <a:pt x="128" y="156"/>
                    <a:pt x="128" y="152"/>
                  </a:cubicBezTo>
                  <a:cubicBezTo>
                    <a:pt x="128" y="8"/>
                    <a:pt x="128" y="8"/>
                    <a:pt x="128" y="8"/>
                  </a:cubicBezTo>
                  <a:cubicBezTo>
                    <a:pt x="128" y="4"/>
                    <a:pt x="124" y="0"/>
                    <a:pt x="12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73" name="Freeform 50"/>
            <p:cNvSpPr>
              <a:spLocks/>
            </p:cNvSpPr>
            <p:nvPr/>
          </p:nvSpPr>
          <p:spPr bwMode="auto">
            <a:xfrm>
              <a:off x="3705225" y="1230313"/>
              <a:ext cx="479425" cy="600075"/>
            </a:xfrm>
            <a:custGeom>
              <a:avLst/>
              <a:gdLst>
                <a:gd name="T0" fmla="*/ 128 w 128"/>
                <a:gd name="T1" fmla="*/ 160 h 160"/>
                <a:gd name="T2" fmla="*/ 128 w 128"/>
                <a:gd name="T3" fmla="*/ 152 h 160"/>
                <a:gd name="T4" fmla="*/ 128 w 128"/>
                <a:gd name="T5" fmla="*/ 8 h 160"/>
                <a:gd name="T6" fmla="*/ 120 w 128"/>
                <a:gd name="T7" fmla="*/ 0 h 160"/>
                <a:gd name="T8" fmla="*/ 8 w 128"/>
                <a:gd name="T9" fmla="*/ 0 h 160"/>
                <a:gd name="T10" fmla="*/ 0 w 128"/>
                <a:gd name="T11" fmla="*/ 8 h 160"/>
                <a:gd name="T12" fmla="*/ 0 w 128"/>
                <a:gd name="T13" fmla="*/ 152 h 160"/>
                <a:gd name="T14" fmla="*/ 8 w 128"/>
                <a:gd name="T15" fmla="*/ 160 h 160"/>
                <a:gd name="T16" fmla="*/ 120 w 128"/>
                <a:gd name="T17" fmla="*/ 160 h 160"/>
                <a:gd name="T18" fmla="*/ 128 w 128"/>
                <a:gd name="T19"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60">
                  <a:moveTo>
                    <a:pt x="128" y="160"/>
                  </a:moveTo>
                  <a:cubicBezTo>
                    <a:pt x="128" y="152"/>
                    <a:pt x="128" y="152"/>
                    <a:pt x="128" y="152"/>
                  </a:cubicBezTo>
                  <a:cubicBezTo>
                    <a:pt x="128" y="8"/>
                    <a:pt x="128" y="8"/>
                    <a:pt x="128" y="8"/>
                  </a:cubicBezTo>
                  <a:cubicBezTo>
                    <a:pt x="128" y="4"/>
                    <a:pt x="124" y="0"/>
                    <a:pt x="120" y="0"/>
                  </a:cubicBezTo>
                  <a:cubicBezTo>
                    <a:pt x="8" y="0"/>
                    <a:pt x="8" y="0"/>
                    <a:pt x="8" y="0"/>
                  </a:cubicBezTo>
                  <a:cubicBezTo>
                    <a:pt x="4" y="0"/>
                    <a:pt x="0" y="4"/>
                    <a:pt x="0" y="8"/>
                  </a:cubicBezTo>
                  <a:cubicBezTo>
                    <a:pt x="0" y="152"/>
                    <a:pt x="0" y="152"/>
                    <a:pt x="0" y="152"/>
                  </a:cubicBezTo>
                  <a:cubicBezTo>
                    <a:pt x="0" y="156"/>
                    <a:pt x="4" y="160"/>
                    <a:pt x="8" y="160"/>
                  </a:cubicBezTo>
                  <a:cubicBezTo>
                    <a:pt x="120" y="160"/>
                    <a:pt x="120" y="160"/>
                    <a:pt x="120" y="160"/>
                  </a:cubicBezTo>
                  <a:lnTo>
                    <a:pt x="128" y="16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74" name="Freeform 51"/>
            <p:cNvSpPr>
              <a:spLocks/>
            </p:cNvSpPr>
            <p:nvPr/>
          </p:nvSpPr>
          <p:spPr bwMode="auto">
            <a:xfrm>
              <a:off x="3763963" y="1304925"/>
              <a:ext cx="128588" cy="104775"/>
            </a:xfrm>
            <a:custGeom>
              <a:avLst/>
              <a:gdLst>
                <a:gd name="T0" fmla="*/ 26 w 81"/>
                <a:gd name="T1" fmla="*/ 66 h 66"/>
                <a:gd name="T2" fmla="*/ 0 w 81"/>
                <a:gd name="T3" fmla="*/ 40 h 66"/>
                <a:gd name="T4" fmla="*/ 15 w 81"/>
                <a:gd name="T5" fmla="*/ 26 h 66"/>
                <a:gd name="T6" fmla="*/ 26 w 81"/>
                <a:gd name="T7" fmla="*/ 40 h 66"/>
                <a:gd name="T8" fmla="*/ 66 w 81"/>
                <a:gd name="T9" fmla="*/ 0 h 66"/>
                <a:gd name="T10" fmla="*/ 81 w 81"/>
                <a:gd name="T11" fmla="*/ 14 h 66"/>
                <a:gd name="T12" fmla="*/ 26 w 81"/>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81" h="66">
                  <a:moveTo>
                    <a:pt x="26" y="66"/>
                  </a:moveTo>
                  <a:lnTo>
                    <a:pt x="0" y="40"/>
                  </a:lnTo>
                  <a:lnTo>
                    <a:pt x="15" y="26"/>
                  </a:lnTo>
                  <a:lnTo>
                    <a:pt x="26" y="40"/>
                  </a:lnTo>
                  <a:lnTo>
                    <a:pt x="66" y="0"/>
                  </a:lnTo>
                  <a:lnTo>
                    <a:pt x="81" y="14"/>
                  </a:lnTo>
                  <a:lnTo>
                    <a:pt x="26"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5" name="Freeform 52"/>
            <p:cNvSpPr>
              <a:spLocks/>
            </p:cNvSpPr>
            <p:nvPr/>
          </p:nvSpPr>
          <p:spPr bwMode="auto">
            <a:xfrm>
              <a:off x="3763963" y="1470025"/>
              <a:ext cx="128588" cy="104775"/>
            </a:xfrm>
            <a:custGeom>
              <a:avLst/>
              <a:gdLst>
                <a:gd name="T0" fmla="*/ 26 w 81"/>
                <a:gd name="T1" fmla="*/ 66 h 66"/>
                <a:gd name="T2" fmla="*/ 0 w 81"/>
                <a:gd name="T3" fmla="*/ 40 h 66"/>
                <a:gd name="T4" fmla="*/ 15 w 81"/>
                <a:gd name="T5" fmla="*/ 26 h 66"/>
                <a:gd name="T6" fmla="*/ 26 w 81"/>
                <a:gd name="T7" fmla="*/ 40 h 66"/>
                <a:gd name="T8" fmla="*/ 66 w 81"/>
                <a:gd name="T9" fmla="*/ 0 h 66"/>
                <a:gd name="T10" fmla="*/ 81 w 81"/>
                <a:gd name="T11" fmla="*/ 14 h 66"/>
                <a:gd name="T12" fmla="*/ 26 w 81"/>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81" h="66">
                  <a:moveTo>
                    <a:pt x="26" y="66"/>
                  </a:moveTo>
                  <a:lnTo>
                    <a:pt x="0" y="40"/>
                  </a:lnTo>
                  <a:lnTo>
                    <a:pt x="15" y="26"/>
                  </a:lnTo>
                  <a:lnTo>
                    <a:pt x="26" y="40"/>
                  </a:lnTo>
                  <a:lnTo>
                    <a:pt x="66" y="0"/>
                  </a:lnTo>
                  <a:lnTo>
                    <a:pt x="81" y="14"/>
                  </a:lnTo>
                  <a:lnTo>
                    <a:pt x="26"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6" name="Freeform 53"/>
            <p:cNvSpPr>
              <a:spLocks/>
            </p:cNvSpPr>
            <p:nvPr/>
          </p:nvSpPr>
          <p:spPr bwMode="auto">
            <a:xfrm>
              <a:off x="3763963" y="1635125"/>
              <a:ext cx="128588" cy="104775"/>
            </a:xfrm>
            <a:custGeom>
              <a:avLst/>
              <a:gdLst>
                <a:gd name="T0" fmla="*/ 26 w 81"/>
                <a:gd name="T1" fmla="*/ 66 h 66"/>
                <a:gd name="T2" fmla="*/ 0 w 81"/>
                <a:gd name="T3" fmla="*/ 40 h 66"/>
                <a:gd name="T4" fmla="*/ 15 w 81"/>
                <a:gd name="T5" fmla="*/ 26 h 66"/>
                <a:gd name="T6" fmla="*/ 26 w 81"/>
                <a:gd name="T7" fmla="*/ 40 h 66"/>
                <a:gd name="T8" fmla="*/ 66 w 81"/>
                <a:gd name="T9" fmla="*/ 0 h 66"/>
                <a:gd name="T10" fmla="*/ 81 w 81"/>
                <a:gd name="T11" fmla="*/ 14 h 66"/>
                <a:gd name="T12" fmla="*/ 26 w 81"/>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81" h="66">
                  <a:moveTo>
                    <a:pt x="26" y="66"/>
                  </a:moveTo>
                  <a:lnTo>
                    <a:pt x="0" y="40"/>
                  </a:lnTo>
                  <a:lnTo>
                    <a:pt x="15" y="26"/>
                  </a:lnTo>
                  <a:lnTo>
                    <a:pt x="26" y="40"/>
                  </a:lnTo>
                  <a:lnTo>
                    <a:pt x="66" y="0"/>
                  </a:lnTo>
                  <a:lnTo>
                    <a:pt x="81" y="14"/>
                  </a:lnTo>
                  <a:lnTo>
                    <a:pt x="26"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7" name="Rectangle 54"/>
            <p:cNvSpPr>
              <a:spLocks noChangeArrowheads="1"/>
            </p:cNvSpPr>
            <p:nvPr/>
          </p:nvSpPr>
          <p:spPr bwMode="auto">
            <a:xfrm>
              <a:off x="3944938" y="1335088"/>
              <a:ext cx="179388" cy="30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8" name="Rectangle 55"/>
            <p:cNvSpPr>
              <a:spLocks noChangeArrowheads="1"/>
            </p:cNvSpPr>
            <p:nvPr/>
          </p:nvSpPr>
          <p:spPr bwMode="auto">
            <a:xfrm>
              <a:off x="3944938" y="1500188"/>
              <a:ext cx="179388" cy="30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9" name="Rectangle 56"/>
            <p:cNvSpPr>
              <a:spLocks noChangeArrowheads="1"/>
            </p:cNvSpPr>
            <p:nvPr/>
          </p:nvSpPr>
          <p:spPr bwMode="auto">
            <a:xfrm>
              <a:off x="3944938" y="1665288"/>
              <a:ext cx="179388" cy="30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7383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CRITERIA TWO </a:t>
            </a:r>
            <a:r>
              <a:rPr lang="en-US" dirty="0"/>
              <a:t>EXAMPLE</a:t>
            </a:r>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396"/>
          <a:stretch/>
        </p:blipFill>
        <p:spPr bwMode="auto">
          <a:xfrm>
            <a:off x="518615" y="1121745"/>
            <a:ext cx="8297839" cy="3509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379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RESOURCES FOR EDUCATORS</a:t>
            </a:r>
          </a:p>
        </p:txBody>
      </p:sp>
      <p:grpSp>
        <p:nvGrpSpPr>
          <p:cNvPr id="5" name="Group 4"/>
          <p:cNvGrpSpPr/>
          <p:nvPr/>
        </p:nvGrpSpPr>
        <p:grpSpPr>
          <a:xfrm>
            <a:off x="1438597" y="1145003"/>
            <a:ext cx="918034" cy="640080"/>
            <a:chOff x="1369783" y="1295400"/>
            <a:chExt cx="918034" cy="731520"/>
          </a:xfrm>
        </p:grpSpPr>
        <p:sp>
          <p:nvSpPr>
            <p:cNvPr id="14" name="Freeform 6"/>
            <p:cNvSpPr>
              <a:spLocks/>
            </p:cNvSpPr>
            <p:nvPr/>
          </p:nvSpPr>
          <p:spPr bwMode="auto">
            <a:xfrm>
              <a:off x="1553874" y="1707183"/>
              <a:ext cx="549852" cy="319737"/>
            </a:xfrm>
            <a:custGeom>
              <a:avLst/>
              <a:gdLst>
                <a:gd name="T0" fmla="*/ 0 w 96"/>
                <a:gd name="T1" fmla="*/ 0 h 56"/>
                <a:gd name="T2" fmla="*/ 0 w 96"/>
                <a:gd name="T3" fmla="*/ 40 h 56"/>
                <a:gd name="T4" fmla="*/ 0 w 96"/>
                <a:gd name="T5" fmla="*/ 40 h 56"/>
                <a:gd name="T6" fmla="*/ 48 w 96"/>
                <a:gd name="T7" fmla="*/ 56 h 56"/>
                <a:gd name="T8" fmla="*/ 96 w 96"/>
                <a:gd name="T9" fmla="*/ 40 h 56"/>
                <a:gd name="T10" fmla="*/ 96 w 96"/>
                <a:gd name="T11" fmla="*/ 40 h 56"/>
                <a:gd name="T12" fmla="*/ 96 w 96"/>
                <a:gd name="T13" fmla="*/ 0 h 56"/>
                <a:gd name="T14" fmla="*/ 48 w 96"/>
                <a:gd name="T15" fmla="*/ 24 h 56"/>
                <a:gd name="T16" fmla="*/ 0 w 96"/>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56">
                  <a:moveTo>
                    <a:pt x="0" y="0"/>
                  </a:moveTo>
                  <a:cubicBezTo>
                    <a:pt x="0" y="40"/>
                    <a:pt x="0" y="40"/>
                    <a:pt x="0" y="40"/>
                  </a:cubicBezTo>
                  <a:cubicBezTo>
                    <a:pt x="0" y="40"/>
                    <a:pt x="0" y="40"/>
                    <a:pt x="0" y="40"/>
                  </a:cubicBezTo>
                  <a:cubicBezTo>
                    <a:pt x="21" y="40"/>
                    <a:pt x="38" y="46"/>
                    <a:pt x="48" y="56"/>
                  </a:cubicBezTo>
                  <a:cubicBezTo>
                    <a:pt x="58" y="46"/>
                    <a:pt x="75" y="40"/>
                    <a:pt x="96" y="40"/>
                  </a:cubicBezTo>
                  <a:cubicBezTo>
                    <a:pt x="96" y="40"/>
                    <a:pt x="96" y="40"/>
                    <a:pt x="96" y="40"/>
                  </a:cubicBezTo>
                  <a:cubicBezTo>
                    <a:pt x="96" y="0"/>
                    <a:pt x="96" y="0"/>
                    <a:pt x="96" y="0"/>
                  </a:cubicBezTo>
                  <a:cubicBezTo>
                    <a:pt x="48" y="24"/>
                    <a:pt x="48" y="24"/>
                    <a:pt x="48" y="24"/>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7"/>
            <p:cNvSpPr>
              <a:spLocks/>
            </p:cNvSpPr>
            <p:nvPr/>
          </p:nvSpPr>
          <p:spPr bwMode="auto">
            <a:xfrm>
              <a:off x="1369783" y="1295400"/>
              <a:ext cx="918034" cy="641897"/>
            </a:xfrm>
            <a:custGeom>
              <a:avLst/>
              <a:gdLst>
                <a:gd name="T0" fmla="*/ 190 w 379"/>
                <a:gd name="T1" fmla="*/ 0 h 265"/>
                <a:gd name="T2" fmla="*/ 0 w 379"/>
                <a:gd name="T3" fmla="*/ 94 h 265"/>
                <a:gd name="T4" fmla="*/ 190 w 379"/>
                <a:gd name="T5" fmla="*/ 189 h 265"/>
                <a:gd name="T6" fmla="*/ 341 w 379"/>
                <a:gd name="T7" fmla="*/ 113 h 265"/>
                <a:gd name="T8" fmla="*/ 341 w 379"/>
                <a:gd name="T9" fmla="*/ 265 h 265"/>
                <a:gd name="T10" fmla="*/ 379 w 379"/>
                <a:gd name="T11" fmla="*/ 265 h 265"/>
                <a:gd name="T12" fmla="*/ 379 w 379"/>
                <a:gd name="T13" fmla="*/ 94 h 265"/>
                <a:gd name="T14" fmla="*/ 190 w 379"/>
                <a:gd name="T15" fmla="*/ 0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9" h="265">
                  <a:moveTo>
                    <a:pt x="190" y="0"/>
                  </a:moveTo>
                  <a:lnTo>
                    <a:pt x="0" y="94"/>
                  </a:lnTo>
                  <a:lnTo>
                    <a:pt x="190" y="189"/>
                  </a:lnTo>
                  <a:lnTo>
                    <a:pt x="341" y="113"/>
                  </a:lnTo>
                  <a:lnTo>
                    <a:pt x="341" y="265"/>
                  </a:lnTo>
                  <a:lnTo>
                    <a:pt x="379" y="265"/>
                  </a:lnTo>
                  <a:lnTo>
                    <a:pt x="379" y="94"/>
                  </a:lnTo>
                  <a:lnTo>
                    <a:pt x="19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6" name="TextBox 15"/>
          <p:cNvSpPr txBox="1"/>
          <p:nvPr/>
        </p:nvSpPr>
        <p:spPr>
          <a:xfrm>
            <a:off x="663174" y="1800553"/>
            <a:ext cx="2468880" cy="523220"/>
          </a:xfrm>
          <a:prstGeom prst="rect">
            <a:avLst/>
          </a:prstGeom>
          <a:noFill/>
        </p:spPr>
        <p:txBody>
          <a:bodyPr wrap="square" rtlCol="0">
            <a:spAutoFit/>
          </a:bodyPr>
          <a:lstStyle/>
          <a:p>
            <a:pPr algn="ctr"/>
            <a:r>
              <a:rPr lang="en-US" sz="1400" dirty="0" smtClean="0">
                <a:solidFill>
                  <a:schemeClr val="bg1"/>
                </a:solidFill>
              </a:rPr>
              <a:t>Deliver </a:t>
            </a:r>
            <a:r>
              <a:rPr lang="en-US" sz="1400" dirty="0">
                <a:solidFill>
                  <a:schemeClr val="bg1"/>
                </a:solidFill>
              </a:rPr>
              <a:t>seminars to advance colleagues’ educational skills</a:t>
            </a:r>
          </a:p>
        </p:txBody>
      </p:sp>
      <p:sp>
        <p:nvSpPr>
          <p:cNvPr id="17" name="TextBox 16"/>
          <p:cNvSpPr txBox="1"/>
          <p:nvPr/>
        </p:nvSpPr>
        <p:spPr>
          <a:xfrm>
            <a:off x="6195894" y="1800553"/>
            <a:ext cx="1984900" cy="523220"/>
          </a:xfrm>
          <a:prstGeom prst="rect">
            <a:avLst/>
          </a:prstGeom>
          <a:noFill/>
        </p:spPr>
        <p:txBody>
          <a:bodyPr wrap="square" rtlCol="0">
            <a:spAutoFit/>
          </a:bodyPr>
          <a:lstStyle/>
          <a:p>
            <a:pPr algn="ctr"/>
            <a:r>
              <a:rPr lang="en-US" sz="1400" dirty="0" smtClean="0">
                <a:solidFill>
                  <a:schemeClr val="bg1"/>
                </a:solidFill>
              </a:rPr>
              <a:t>Faculty </a:t>
            </a:r>
            <a:r>
              <a:rPr lang="en-US" sz="1400" dirty="0">
                <a:solidFill>
                  <a:schemeClr val="bg1"/>
                </a:solidFill>
              </a:rPr>
              <a:t>Development Calendar</a:t>
            </a:r>
          </a:p>
        </p:txBody>
      </p:sp>
      <p:sp>
        <p:nvSpPr>
          <p:cNvPr id="19" name="Freeform 6"/>
          <p:cNvSpPr>
            <a:spLocks noChangeAspect="1" noEditPoints="1"/>
          </p:cNvSpPr>
          <p:nvPr/>
        </p:nvSpPr>
        <p:spPr bwMode="auto">
          <a:xfrm>
            <a:off x="6868304" y="1145003"/>
            <a:ext cx="640080" cy="640080"/>
          </a:xfrm>
          <a:custGeom>
            <a:avLst/>
            <a:gdLst>
              <a:gd name="T0" fmla="*/ 112 w 144"/>
              <a:gd name="T1" fmla="*/ 16 h 144"/>
              <a:gd name="T2" fmla="*/ 104 w 144"/>
              <a:gd name="T3" fmla="*/ 0 h 144"/>
              <a:gd name="T4" fmla="*/ 96 w 144"/>
              <a:gd name="T5" fmla="*/ 16 h 144"/>
              <a:gd name="T6" fmla="*/ 48 w 144"/>
              <a:gd name="T7" fmla="*/ 8 h 144"/>
              <a:gd name="T8" fmla="*/ 32 w 144"/>
              <a:gd name="T9" fmla="*/ 8 h 144"/>
              <a:gd name="T10" fmla="*/ 8 w 144"/>
              <a:gd name="T11" fmla="*/ 16 h 144"/>
              <a:gd name="T12" fmla="*/ 0 w 144"/>
              <a:gd name="T13" fmla="*/ 136 h 144"/>
              <a:gd name="T14" fmla="*/ 136 w 144"/>
              <a:gd name="T15" fmla="*/ 144 h 144"/>
              <a:gd name="T16" fmla="*/ 144 w 144"/>
              <a:gd name="T17" fmla="*/ 24 h 144"/>
              <a:gd name="T18" fmla="*/ 32 w 144"/>
              <a:gd name="T19" fmla="*/ 128 h 144"/>
              <a:gd name="T20" fmla="*/ 16 w 144"/>
              <a:gd name="T21" fmla="*/ 112 h 144"/>
              <a:gd name="T22" fmla="*/ 32 w 144"/>
              <a:gd name="T23" fmla="*/ 128 h 144"/>
              <a:gd name="T24" fmla="*/ 16 w 144"/>
              <a:gd name="T25" fmla="*/ 104 h 144"/>
              <a:gd name="T26" fmla="*/ 32 w 144"/>
              <a:gd name="T27" fmla="*/ 88 h 144"/>
              <a:gd name="T28" fmla="*/ 32 w 144"/>
              <a:gd name="T29" fmla="*/ 80 h 144"/>
              <a:gd name="T30" fmla="*/ 16 w 144"/>
              <a:gd name="T31" fmla="*/ 64 h 144"/>
              <a:gd name="T32" fmla="*/ 32 w 144"/>
              <a:gd name="T33" fmla="*/ 80 h 144"/>
              <a:gd name="T34" fmla="*/ 40 w 144"/>
              <a:gd name="T35" fmla="*/ 128 h 144"/>
              <a:gd name="T36" fmla="*/ 56 w 144"/>
              <a:gd name="T37" fmla="*/ 112 h 144"/>
              <a:gd name="T38" fmla="*/ 56 w 144"/>
              <a:gd name="T39" fmla="*/ 104 h 144"/>
              <a:gd name="T40" fmla="*/ 40 w 144"/>
              <a:gd name="T41" fmla="*/ 88 h 144"/>
              <a:gd name="T42" fmla="*/ 56 w 144"/>
              <a:gd name="T43" fmla="*/ 104 h 144"/>
              <a:gd name="T44" fmla="*/ 40 w 144"/>
              <a:gd name="T45" fmla="*/ 80 h 144"/>
              <a:gd name="T46" fmla="*/ 56 w 144"/>
              <a:gd name="T47" fmla="*/ 64 h 144"/>
              <a:gd name="T48" fmla="*/ 80 w 144"/>
              <a:gd name="T49" fmla="*/ 128 h 144"/>
              <a:gd name="T50" fmla="*/ 64 w 144"/>
              <a:gd name="T51" fmla="*/ 112 h 144"/>
              <a:gd name="T52" fmla="*/ 80 w 144"/>
              <a:gd name="T53" fmla="*/ 128 h 144"/>
              <a:gd name="T54" fmla="*/ 64 w 144"/>
              <a:gd name="T55" fmla="*/ 104 h 144"/>
              <a:gd name="T56" fmla="*/ 80 w 144"/>
              <a:gd name="T57" fmla="*/ 88 h 144"/>
              <a:gd name="T58" fmla="*/ 80 w 144"/>
              <a:gd name="T59" fmla="*/ 80 h 144"/>
              <a:gd name="T60" fmla="*/ 64 w 144"/>
              <a:gd name="T61" fmla="*/ 64 h 144"/>
              <a:gd name="T62" fmla="*/ 80 w 144"/>
              <a:gd name="T63" fmla="*/ 80 h 144"/>
              <a:gd name="T64" fmla="*/ 88 w 144"/>
              <a:gd name="T65" fmla="*/ 128 h 144"/>
              <a:gd name="T66" fmla="*/ 104 w 144"/>
              <a:gd name="T67" fmla="*/ 112 h 144"/>
              <a:gd name="T68" fmla="*/ 92 w 144"/>
              <a:gd name="T69" fmla="*/ 96 h 144"/>
              <a:gd name="T70" fmla="*/ 100 w 144"/>
              <a:gd name="T71" fmla="*/ 96 h 144"/>
              <a:gd name="T72" fmla="*/ 92 w 144"/>
              <a:gd name="T73" fmla="*/ 96 h 144"/>
              <a:gd name="T74" fmla="*/ 88 w 144"/>
              <a:gd name="T75" fmla="*/ 80 h 144"/>
              <a:gd name="T76" fmla="*/ 104 w 144"/>
              <a:gd name="T77" fmla="*/ 64 h 144"/>
              <a:gd name="T78" fmla="*/ 128 w 144"/>
              <a:gd name="T79" fmla="*/ 128 h 144"/>
              <a:gd name="T80" fmla="*/ 112 w 144"/>
              <a:gd name="T81" fmla="*/ 112 h 144"/>
              <a:gd name="T82" fmla="*/ 128 w 144"/>
              <a:gd name="T83" fmla="*/ 128 h 144"/>
              <a:gd name="T84" fmla="*/ 112 w 144"/>
              <a:gd name="T85" fmla="*/ 104 h 144"/>
              <a:gd name="T86" fmla="*/ 128 w 144"/>
              <a:gd name="T87" fmla="*/ 88 h 144"/>
              <a:gd name="T88" fmla="*/ 128 w 144"/>
              <a:gd name="T89" fmla="*/ 80 h 144"/>
              <a:gd name="T90" fmla="*/ 112 w 144"/>
              <a:gd name="T91" fmla="*/ 64 h 144"/>
              <a:gd name="T92" fmla="*/ 128 w 144"/>
              <a:gd name="T93" fmla="*/ 8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4" h="144">
                <a:moveTo>
                  <a:pt x="136" y="16"/>
                </a:moveTo>
                <a:cubicBezTo>
                  <a:pt x="112" y="16"/>
                  <a:pt x="112" y="16"/>
                  <a:pt x="112" y="16"/>
                </a:cubicBezTo>
                <a:cubicBezTo>
                  <a:pt x="112" y="8"/>
                  <a:pt x="112" y="8"/>
                  <a:pt x="112" y="8"/>
                </a:cubicBezTo>
                <a:cubicBezTo>
                  <a:pt x="112" y="4"/>
                  <a:pt x="108" y="0"/>
                  <a:pt x="104" y="0"/>
                </a:cubicBezTo>
                <a:cubicBezTo>
                  <a:pt x="100" y="0"/>
                  <a:pt x="96" y="4"/>
                  <a:pt x="96" y="8"/>
                </a:cubicBezTo>
                <a:cubicBezTo>
                  <a:pt x="96" y="16"/>
                  <a:pt x="96" y="16"/>
                  <a:pt x="96" y="16"/>
                </a:cubicBezTo>
                <a:cubicBezTo>
                  <a:pt x="48" y="16"/>
                  <a:pt x="48" y="16"/>
                  <a:pt x="48" y="16"/>
                </a:cubicBezTo>
                <a:cubicBezTo>
                  <a:pt x="48" y="8"/>
                  <a:pt x="48" y="8"/>
                  <a:pt x="48" y="8"/>
                </a:cubicBezTo>
                <a:cubicBezTo>
                  <a:pt x="48" y="4"/>
                  <a:pt x="44" y="0"/>
                  <a:pt x="40" y="0"/>
                </a:cubicBezTo>
                <a:cubicBezTo>
                  <a:pt x="36" y="0"/>
                  <a:pt x="32" y="4"/>
                  <a:pt x="32" y="8"/>
                </a:cubicBezTo>
                <a:cubicBezTo>
                  <a:pt x="32" y="16"/>
                  <a:pt x="32" y="16"/>
                  <a:pt x="32" y="16"/>
                </a:cubicBezTo>
                <a:cubicBezTo>
                  <a:pt x="8" y="16"/>
                  <a:pt x="8" y="16"/>
                  <a:pt x="8" y="16"/>
                </a:cubicBezTo>
                <a:cubicBezTo>
                  <a:pt x="4" y="16"/>
                  <a:pt x="0" y="20"/>
                  <a:pt x="0" y="24"/>
                </a:cubicBezTo>
                <a:cubicBezTo>
                  <a:pt x="0" y="136"/>
                  <a:pt x="0" y="136"/>
                  <a:pt x="0" y="136"/>
                </a:cubicBezTo>
                <a:cubicBezTo>
                  <a:pt x="0" y="140"/>
                  <a:pt x="4" y="144"/>
                  <a:pt x="8" y="144"/>
                </a:cubicBezTo>
                <a:cubicBezTo>
                  <a:pt x="136" y="144"/>
                  <a:pt x="136" y="144"/>
                  <a:pt x="136" y="144"/>
                </a:cubicBezTo>
                <a:cubicBezTo>
                  <a:pt x="140" y="144"/>
                  <a:pt x="144" y="140"/>
                  <a:pt x="144" y="136"/>
                </a:cubicBezTo>
                <a:cubicBezTo>
                  <a:pt x="144" y="24"/>
                  <a:pt x="144" y="24"/>
                  <a:pt x="144" y="24"/>
                </a:cubicBezTo>
                <a:cubicBezTo>
                  <a:pt x="144" y="20"/>
                  <a:pt x="140" y="16"/>
                  <a:pt x="136" y="16"/>
                </a:cubicBezTo>
                <a:close/>
                <a:moveTo>
                  <a:pt x="32" y="128"/>
                </a:moveTo>
                <a:cubicBezTo>
                  <a:pt x="16" y="128"/>
                  <a:pt x="16" y="128"/>
                  <a:pt x="16" y="128"/>
                </a:cubicBezTo>
                <a:cubicBezTo>
                  <a:pt x="16" y="112"/>
                  <a:pt x="16" y="112"/>
                  <a:pt x="16" y="112"/>
                </a:cubicBezTo>
                <a:cubicBezTo>
                  <a:pt x="32" y="112"/>
                  <a:pt x="32" y="112"/>
                  <a:pt x="32" y="112"/>
                </a:cubicBezTo>
                <a:lnTo>
                  <a:pt x="32" y="128"/>
                </a:lnTo>
                <a:close/>
                <a:moveTo>
                  <a:pt x="32" y="104"/>
                </a:moveTo>
                <a:cubicBezTo>
                  <a:pt x="16" y="104"/>
                  <a:pt x="16" y="104"/>
                  <a:pt x="16" y="104"/>
                </a:cubicBezTo>
                <a:cubicBezTo>
                  <a:pt x="16" y="88"/>
                  <a:pt x="16" y="88"/>
                  <a:pt x="16" y="88"/>
                </a:cubicBezTo>
                <a:cubicBezTo>
                  <a:pt x="32" y="88"/>
                  <a:pt x="32" y="88"/>
                  <a:pt x="32" y="88"/>
                </a:cubicBezTo>
                <a:lnTo>
                  <a:pt x="32" y="104"/>
                </a:lnTo>
                <a:close/>
                <a:moveTo>
                  <a:pt x="32" y="80"/>
                </a:moveTo>
                <a:cubicBezTo>
                  <a:pt x="16" y="80"/>
                  <a:pt x="16" y="80"/>
                  <a:pt x="16" y="80"/>
                </a:cubicBezTo>
                <a:cubicBezTo>
                  <a:pt x="16" y="64"/>
                  <a:pt x="16" y="64"/>
                  <a:pt x="16" y="64"/>
                </a:cubicBezTo>
                <a:cubicBezTo>
                  <a:pt x="32" y="64"/>
                  <a:pt x="32" y="64"/>
                  <a:pt x="32" y="64"/>
                </a:cubicBezTo>
                <a:lnTo>
                  <a:pt x="32" y="80"/>
                </a:lnTo>
                <a:close/>
                <a:moveTo>
                  <a:pt x="56" y="128"/>
                </a:moveTo>
                <a:cubicBezTo>
                  <a:pt x="40" y="128"/>
                  <a:pt x="40" y="128"/>
                  <a:pt x="40" y="128"/>
                </a:cubicBezTo>
                <a:cubicBezTo>
                  <a:pt x="40" y="112"/>
                  <a:pt x="40" y="112"/>
                  <a:pt x="40" y="112"/>
                </a:cubicBezTo>
                <a:cubicBezTo>
                  <a:pt x="56" y="112"/>
                  <a:pt x="56" y="112"/>
                  <a:pt x="56" y="112"/>
                </a:cubicBezTo>
                <a:lnTo>
                  <a:pt x="56" y="128"/>
                </a:lnTo>
                <a:close/>
                <a:moveTo>
                  <a:pt x="56" y="104"/>
                </a:moveTo>
                <a:cubicBezTo>
                  <a:pt x="40" y="104"/>
                  <a:pt x="40" y="104"/>
                  <a:pt x="40" y="104"/>
                </a:cubicBezTo>
                <a:cubicBezTo>
                  <a:pt x="40" y="88"/>
                  <a:pt x="40" y="88"/>
                  <a:pt x="40" y="88"/>
                </a:cubicBezTo>
                <a:cubicBezTo>
                  <a:pt x="56" y="88"/>
                  <a:pt x="56" y="88"/>
                  <a:pt x="56" y="88"/>
                </a:cubicBezTo>
                <a:lnTo>
                  <a:pt x="56" y="104"/>
                </a:lnTo>
                <a:close/>
                <a:moveTo>
                  <a:pt x="56" y="80"/>
                </a:moveTo>
                <a:cubicBezTo>
                  <a:pt x="40" y="80"/>
                  <a:pt x="40" y="80"/>
                  <a:pt x="40" y="80"/>
                </a:cubicBezTo>
                <a:cubicBezTo>
                  <a:pt x="40" y="64"/>
                  <a:pt x="40" y="64"/>
                  <a:pt x="40" y="64"/>
                </a:cubicBezTo>
                <a:cubicBezTo>
                  <a:pt x="56" y="64"/>
                  <a:pt x="56" y="64"/>
                  <a:pt x="56" y="64"/>
                </a:cubicBezTo>
                <a:lnTo>
                  <a:pt x="56" y="80"/>
                </a:lnTo>
                <a:close/>
                <a:moveTo>
                  <a:pt x="80" y="128"/>
                </a:moveTo>
                <a:cubicBezTo>
                  <a:pt x="64" y="128"/>
                  <a:pt x="64" y="128"/>
                  <a:pt x="64" y="128"/>
                </a:cubicBezTo>
                <a:cubicBezTo>
                  <a:pt x="64" y="112"/>
                  <a:pt x="64" y="112"/>
                  <a:pt x="64" y="112"/>
                </a:cubicBezTo>
                <a:cubicBezTo>
                  <a:pt x="80" y="112"/>
                  <a:pt x="80" y="112"/>
                  <a:pt x="80" y="112"/>
                </a:cubicBezTo>
                <a:lnTo>
                  <a:pt x="80" y="128"/>
                </a:lnTo>
                <a:close/>
                <a:moveTo>
                  <a:pt x="80" y="104"/>
                </a:moveTo>
                <a:cubicBezTo>
                  <a:pt x="64" y="104"/>
                  <a:pt x="64" y="104"/>
                  <a:pt x="64" y="104"/>
                </a:cubicBezTo>
                <a:cubicBezTo>
                  <a:pt x="64" y="88"/>
                  <a:pt x="64" y="88"/>
                  <a:pt x="64" y="88"/>
                </a:cubicBezTo>
                <a:cubicBezTo>
                  <a:pt x="80" y="88"/>
                  <a:pt x="80" y="88"/>
                  <a:pt x="80" y="88"/>
                </a:cubicBezTo>
                <a:lnTo>
                  <a:pt x="80" y="104"/>
                </a:lnTo>
                <a:close/>
                <a:moveTo>
                  <a:pt x="80" y="80"/>
                </a:moveTo>
                <a:cubicBezTo>
                  <a:pt x="64" y="80"/>
                  <a:pt x="64" y="80"/>
                  <a:pt x="64" y="80"/>
                </a:cubicBezTo>
                <a:cubicBezTo>
                  <a:pt x="64" y="64"/>
                  <a:pt x="64" y="64"/>
                  <a:pt x="64" y="64"/>
                </a:cubicBezTo>
                <a:cubicBezTo>
                  <a:pt x="80" y="64"/>
                  <a:pt x="80" y="64"/>
                  <a:pt x="80" y="64"/>
                </a:cubicBezTo>
                <a:lnTo>
                  <a:pt x="80" y="80"/>
                </a:lnTo>
                <a:close/>
                <a:moveTo>
                  <a:pt x="104" y="128"/>
                </a:moveTo>
                <a:cubicBezTo>
                  <a:pt x="88" y="128"/>
                  <a:pt x="88" y="128"/>
                  <a:pt x="88" y="128"/>
                </a:cubicBezTo>
                <a:cubicBezTo>
                  <a:pt x="88" y="112"/>
                  <a:pt x="88" y="112"/>
                  <a:pt x="88" y="112"/>
                </a:cubicBezTo>
                <a:cubicBezTo>
                  <a:pt x="104" y="112"/>
                  <a:pt x="104" y="112"/>
                  <a:pt x="104" y="112"/>
                </a:cubicBezTo>
                <a:lnTo>
                  <a:pt x="104" y="128"/>
                </a:lnTo>
                <a:close/>
                <a:moveTo>
                  <a:pt x="92" y="96"/>
                </a:moveTo>
                <a:cubicBezTo>
                  <a:pt x="92" y="94"/>
                  <a:pt x="94" y="92"/>
                  <a:pt x="96" y="92"/>
                </a:cubicBezTo>
                <a:cubicBezTo>
                  <a:pt x="98" y="92"/>
                  <a:pt x="100" y="94"/>
                  <a:pt x="100" y="96"/>
                </a:cubicBezTo>
                <a:cubicBezTo>
                  <a:pt x="100" y="98"/>
                  <a:pt x="98" y="100"/>
                  <a:pt x="96" y="100"/>
                </a:cubicBezTo>
                <a:cubicBezTo>
                  <a:pt x="94" y="100"/>
                  <a:pt x="92" y="98"/>
                  <a:pt x="92" y="96"/>
                </a:cubicBezTo>
                <a:close/>
                <a:moveTo>
                  <a:pt x="104" y="80"/>
                </a:moveTo>
                <a:cubicBezTo>
                  <a:pt x="88" y="80"/>
                  <a:pt x="88" y="80"/>
                  <a:pt x="88" y="80"/>
                </a:cubicBezTo>
                <a:cubicBezTo>
                  <a:pt x="88" y="64"/>
                  <a:pt x="88" y="64"/>
                  <a:pt x="88" y="64"/>
                </a:cubicBezTo>
                <a:cubicBezTo>
                  <a:pt x="104" y="64"/>
                  <a:pt x="104" y="64"/>
                  <a:pt x="104" y="64"/>
                </a:cubicBezTo>
                <a:lnTo>
                  <a:pt x="104" y="80"/>
                </a:lnTo>
                <a:close/>
                <a:moveTo>
                  <a:pt x="128" y="128"/>
                </a:moveTo>
                <a:cubicBezTo>
                  <a:pt x="112" y="128"/>
                  <a:pt x="112" y="128"/>
                  <a:pt x="112" y="128"/>
                </a:cubicBezTo>
                <a:cubicBezTo>
                  <a:pt x="112" y="112"/>
                  <a:pt x="112" y="112"/>
                  <a:pt x="112" y="112"/>
                </a:cubicBezTo>
                <a:cubicBezTo>
                  <a:pt x="128" y="112"/>
                  <a:pt x="128" y="112"/>
                  <a:pt x="128" y="112"/>
                </a:cubicBezTo>
                <a:lnTo>
                  <a:pt x="128" y="128"/>
                </a:lnTo>
                <a:close/>
                <a:moveTo>
                  <a:pt x="128" y="104"/>
                </a:moveTo>
                <a:cubicBezTo>
                  <a:pt x="112" y="104"/>
                  <a:pt x="112" y="104"/>
                  <a:pt x="112" y="104"/>
                </a:cubicBezTo>
                <a:cubicBezTo>
                  <a:pt x="112" y="88"/>
                  <a:pt x="112" y="88"/>
                  <a:pt x="112" y="88"/>
                </a:cubicBezTo>
                <a:cubicBezTo>
                  <a:pt x="128" y="88"/>
                  <a:pt x="128" y="88"/>
                  <a:pt x="128" y="88"/>
                </a:cubicBezTo>
                <a:lnTo>
                  <a:pt x="128" y="104"/>
                </a:lnTo>
                <a:close/>
                <a:moveTo>
                  <a:pt x="128" y="80"/>
                </a:moveTo>
                <a:cubicBezTo>
                  <a:pt x="112" y="80"/>
                  <a:pt x="112" y="80"/>
                  <a:pt x="112" y="80"/>
                </a:cubicBezTo>
                <a:cubicBezTo>
                  <a:pt x="112" y="64"/>
                  <a:pt x="112" y="64"/>
                  <a:pt x="112" y="64"/>
                </a:cubicBezTo>
                <a:cubicBezTo>
                  <a:pt x="128" y="64"/>
                  <a:pt x="128" y="64"/>
                  <a:pt x="128" y="64"/>
                </a:cubicBezTo>
                <a:lnTo>
                  <a:pt x="128" y="8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6482" y="2682960"/>
            <a:ext cx="1642264" cy="164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1323025" y="4312364"/>
            <a:ext cx="1149178" cy="307777"/>
          </a:xfrm>
          <a:prstGeom prst="rect">
            <a:avLst/>
          </a:prstGeom>
          <a:noFill/>
        </p:spPr>
        <p:txBody>
          <a:bodyPr wrap="square" rtlCol="0">
            <a:spAutoFit/>
          </a:bodyPr>
          <a:lstStyle/>
          <a:p>
            <a:pPr algn="ctr"/>
            <a:r>
              <a:rPr lang="en-US" sz="1400" dirty="0" err="1" smtClean="0">
                <a:solidFill>
                  <a:schemeClr val="bg1"/>
                </a:solidFill>
              </a:rPr>
              <a:t>SIX-Packs</a:t>
            </a:r>
            <a:endParaRPr lang="en-US" sz="1400" dirty="0">
              <a:solidFill>
                <a:schemeClr val="bg1"/>
              </a:solidFill>
            </a:endParaRPr>
          </a:p>
        </p:txBody>
      </p:sp>
      <p:sp>
        <p:nvSpPr>
          <p:cNvPr id="29" name="TextBox 28"/>
          <p:cNvSpPr txBox="1"/>
          <p:nvPr/>
        </p:nvSpPr>
        <p:spPr>
          <a:xfrm>
            <a:off x="6427679" y="4312364"/>
            <a:ext cx="1521330" cy="307777"/>
          </a:xfrm>
          <a:prstGeom prst="rect">
            <a:avLst/>
          </a:prstGeom>
          <a:noFill/>
        </p:spPr>
        <p:txBody>
          <a:bodyPr wrap="square" rtlCol="0">
            <a:spAutoFit/>
          </a:bodyPr>
          <a:lstStyle/>
          <a:p>
            <a:pPr algn="ctr"/>
            <a:r>
              <a:rPr lang="en-US" sz="1400" dirty="0">
                <a:solidFill>
                  <a:schemeClr val="bg1"/>
                </a:solidFill>
              </a:rPr>
              <a:t>Take 5 Videos</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445" r="3606"/>
          <a:stretch/>
        </p:blipFill>
        <p:spPr>
          <a:xfrm>
            <a:off x="5895862" y="2772856"/>
            <a:ext cx="2584965" cy="1554480"/>
          </a:xfrm>
          <a:prstGeom prst="rect">
            <a:avLst/>
          </a:prstGeom>
        </p:spPr>
      </p:pic>
      <p:grpSp>
        <p:nvGrpSpPr>
          <p:cNvPr id="6" name="Group 5"/>
          <p:cNvGrpSpPr/>
          <p:nvPr/>
        </p:nvGrpSpPr>
        <p:grpSpPr>
          <a:xfrm>
            <a:off x="3423992" y="1145003"/>
            <a:ext cx="2179932" cy="3475138"/>
            <a:chOff x="3482034" y="1145003"/>
            <a:chExt cx="2179932" cy="3475138"/>
          </a:xfrm>
        </p:grpSpPr>
        <p:sp>
          <p:nvSpPr>
            <p:cNvPr id="18" name="TextBox 17"/>
            <p:cNvSpPr txBox="1"/>
            <p:nvPr/>
          </p:nvSpPr>
          <p:spPr>
            <a:xfrm>
              <a:off x="3482034" y="1800553"/>
              <a:ext cx="2179932" cy="523220"/>
            </a:xfrm>
            <a:prstGeom prst="rect">
              <a:avLst/>
            </a:prstGeom>
            <a:noFill/>
          </p:spPr>
          <p:txBody>
            <a:bodyPr wrap="square" rtlCol="0">
              <a:spAutoFit/>
            </a:bodyPr>
            <a:lstStyle/>
            <a:p>
              <a:pPr algn="ctr"/>
              <a:r>
                <a:rPr lang="en-US" sz="1400" dirty="0">
                  <a:solidFill>
                    <a:schemeClr val="bg1"/>
                  </a:solidFill>
                </a:rPr>
                <a:t>Take 5 Videos and </a:t>
              </a:r>
              <a:br>
                <a:rPr lang="en-US" sz="1400" dirty="0">
                  <a:solidFill>
                    <a:schemeClr val="bg1"/>
                  </a:solidFill>
                </a:rPr>
              </a:br>
              <a:r>
                <a:rPr lang="en-US" sz="1400" dirty="0">
                  <a:solidFill>
                    <a:schemeClr val="bg1"/>
                  </a:solidFill>
                </a:rPr>
                <a:t>Faculty Feed Newsletter</a:t>
              </a:r>
            </a:p>
          </p:txBody>
        </p:sp>
        <p:grpSp>
          <p:nvGrpSpPr>
            <p:cNvPr id="20" name="Group 19"/>
            <p:cNvGrpSpPr>
              <a:grpSpLocks noChangeAspect="1"/>
            </p:cNvGrpSpPr>
            <p:nvPr/>
          </p:nvGrpSpPr>
          <p:grpSpPr>
            <a:xfrm>
              <a:off x="4114377" y="1145003"/>
              <a:ext cx="915247" cy="640080"/>
              <a:chOff x="3719513" y="1317626"/>
              <a:chExt cx="1716088" cy="1200149"/>
            </a:xfrm>
          </p:grpSpPr>
          <p:sp>
            <p:nvSpPr>
              <p:cNvPr id="21" name="Rectangle 16"/>
              <p:cNvSpPr>
                <a:spLocks noChangeArrowheads="1"/>
              </p:cNvSpPr>
              <p:nvPr/>
            </p:nvSpPr>
            <p:spPr bwMode="auto">
              <a:xfrm>
                <a:off x="4233863" y="2432050"/>
                <a:ext cx="687388" cy="857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7"/>
              <p:cNvSpPr>
                <a:spLocks noEditPoints="1"/>
              </p:cNvSpPr>
              <p:nvPr/>
            </p:nvSpPr>
            <p:spPr bwMode="auto">
              <a:xfrm>
                <a:off x="3719513" y="1317626"/>
                <a:ext cx="1716088" cy="1028700"/>
              </a:xfrm>
              <a:custGeom>
                <a:avLst/>
                <a:gdLst>
                  <a:gd name="T0" fmla="*/ 152 w 160"/>
                  <a:gd name="T1" fmla="*/ 0 h 96"/>
                  <a:gd name="T2" fmla="*/ 8 w 160"/>
                  <a:gd name="T3" fmla="*/ 0 h 96"/>
                  <a:gd name="T4" fmla="*/ 0 w 160"/>
                  <a:gd name="T5" fmla="*/ 8 h 96"/>
                  <a:gd name="T6" fmla="*/ 0 w 160"/>
                  <a:gd name="T7" fmla="*/ 88 h 96"/>
                  <a:gd name="T8" fmla="*/ 8 w 160"/>
                  <a:gd name="T9" fmla="*/ 96 h 96"/>
                  <a:gd name="T10" fmla="*/ 152 w 160"/>
                  <a:gd name="T11" fmla="*/ 96 h 96"/>
                  <a:gd name="T12" fmla="*/ 160 w 160"/>
                  <a:gd name="T13" fmla="*/ 88 h 96"/>
                  <a:gd name="T14" fmla="*/ 160 w 160"/>
                  <a:gd name="T15" fmla="*/ 8 h 96"/>
                  <a:gd name="T16" fmla="*/ 152 w 160"/>
                  <a:gd name="T17" fmla="*/ 0 h 96"/>
                  <a:gd name="T18" fmla="*/ 48 w 160"/>
                  <a:gd name="T19" fmla="*/ 80 h 96"/>
                  <a:gd name="T20" fmla="*/ 80 w 160"/>
                  <a:gd name="T21" fmla="*/ 56 h 96"/>
                  <a:gd name="T22" fmla="*/ 64 w 160"/>
                  <a:gd name="T23" fmla="*/ 40 h 96"/>
                  <a:gd name="T24" fmla="*/ 80 w 160"/>
                  <a:gd name="T25" fmla="*/ 24 h 96"/>
                  <a:gd name="T26" fmla="*/ 96 w 160"/>
                  <a:gd name="T27" fmla="*/ 40 h 96"/>
                  <a:gd name="T28" fmla="*/ 80 w 160"/>
                  <a:gd name="T29" fmla="*/ 56 h 96"/>
                  <a:gd name="T30" fmla="*/ 112 w 160"/>
                  <a:gd name="T31" fmla="*/ 80 h 96"/>
                  <a:gd name="T32" fmla="*/ 48 w 160"/>
                  <a:gd name="T33"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 h="96">
                    <a:moveTo>
                      <a:pt x="152" y="0"/>
                    </a:moveTo>
                    <a:cubicBezTo>
                      <a:pt x="8" y="0"/>
                      <a:pt x="8" y="0"/>
                      <a:pt x="8" y="0"/>
                    </a:cubicBezTo>
                    <a:cubicBezTo>
                      <a:pt x="4" y="0"/>
                      <a:pt x="0" y="4"/>
                      <a:pt x="0" y="8"/>
                    </a:cubicBezTo>
                    <a:cubicBezTo>
                      <a:pt x="0" y="88"/>
                      <a:pt x="0" y="88"/>
                      <a:pt x="0" y="88"/>
                    </a:cubicBezTo>
                    <a:cubicBezTo>
                      <a:pt x="0" y="92"/>
                      <a:pt x="4" y="96"/>
                      <a:pt x="8" y="96"/>
                    </a:cubicBezTo>
                    <a:cubicBezTo>
                      <a:pt x="152" y="96"/>
                      <a:pt x="152" y="96"/>
                      <a:pt x="152" y="96"/>
                    </a:cubicBezTo>
                    <a:cubicBezTo>
                      <a:pt x="156" y="96"/>
                      <a:pt x="160" y="92"/>
                      <a:pt x="160" y="88"/>
                    </a:cubicBezTo>
                    <a:cubicBezTo>
                      <a:pt x="160" y="8"/>
                      <a:pt x="160" y="8"/>
                      <a:pt x="160" y="8"/>
                    </a:cubicBezTo>
                    <a:cubicBezTo>
                      <a:pt x="160" y="4"/>
                      <a:pt x="156" y="0"/>
                      <a:pt x="152" y="0"/>
                    </a:cubicBezTo>
                    <a:close/>
                    <a:moveTo>
                      <a:pt x="48" y="80"/>
                    </a:moveTo>
                    <a:cubicBezTo>
                      <a:pt x="48" y="67"/>
                      <a:pt x="62" y="56"/>
                      <a:pt x="80" y="56"/>
                    </a:cubicBezTo>
                    <a:cubicBezTo>
                      <a:pt x="71" y="56"/>
                      <a:pt x="64" y="49"/>
                      <a:pt x="64" y="40"/>
                    </a:cubicBezTo>
                    <a:cubicBezTo>
                      <a:pt x="64" y="31"/>
                      <a:pt x="71" y="24"/>
                      <a:pt x="80" y="24"/>
                    </a:cubicBezTo>
                    <a:cubicBezTo>
                      <a:pt x="89" y="24"/>
                      <a:pt x="96" y="31"/>
                      <a:pt x="96" y="40"/>
                    </a:cubicBezTo>
                    <a:cubicBezTo>
                      <a:pt x="96" y="49"/>
                      <a:pt x="89" y="56"/>
                      <a:pt x="80" y="56"/>
                    </a:cubicBezTo>
                    <a:cubicBezTo>
                      <a:pt x="98" y="56"/>
                      <a:pt x="112" y="67"/>
                      <a:pt x="112" y="80"/>
                    </a:cubicBezTo>
                    <a:lnTo>
                      <a:pt x="48" y="8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3465" y="2681416"/>
              <a:ext cx="1277070" cy="1645920"/>
            </a:xfrm>
            <a:prstGeom prst="rect">
              <a:avLst/>
            </a:prstGeom>
            <a:noFill/>
            <a:ln w="12700">
              <a:solidFill>
                <a:schemeClr val="tx1">
                  <a:lumMod val="75000"/>
                </a:schemeClr>
              </a:solidFill>
              <a:miter lim="800000"/>
              <a:headEnd/>
              <a:tailEnd/>
            </a:ln>
          </p:spPr>
        </p:pic>
        <p:sp>
          <p:nvSpPr>
            <p:cNvPr id="23" name="TextBox 22"/>
            <p:cNvSpPr txBox="1"/>
            <p:nvPr/>
          </p:nvSpPr>
          <p:spPr>
            <a:xfrm>
              <a:off x="3997411" y="4312364"/>
              <a:ext cx="1149178" cy="307777"/>
            </a:xfrm>
            <a:prstGeom prst="rect">
              <a:avLst/>
            </a:prstGeom>
            <a:noFill/>
          </p:spPr>
          <p:txBody>
            <a:bodyPr wrap="square" rtlCol="0">
              <a:spAutoFit/>
            </a:bodyPr>
            <a:lstStyle/>
            <a:p>
              <a:pPr algn="ctr"/>
              <a:r>
                <a:rPr lang="en-US" sz="1400" dirty="0" smtClean="0">
                  <a:solidFill>
                    <a:schemeClr val="bg1"/>
                  </a:solidFill>
                </a:rPr>
                <a:t>Takeaways</a:t>
              </a:r>
              <a:endParaRPr lang="en-US" sz="1400" dirty="0">
                <a:solidFill>
                  <a:schemeClr val="bg1"/>
                </a:solidFill>
              </a:endParaRPr>
            </a:p>
          </p:txBody>
        </p:sp>
      </p:grpSp>
    </p:spTree>
    <p:extLst>
      <p:ext uri="{BB962C8B-B14F-4D97-AF65-F5344CB8AC3E}">
        <p14:creationId xmlns:p14="http://schemas.microsoft.com/office/powerpoint/2010/main" val="204428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749" t="16813" r="25492" b="19536"/>
          <a:stretch/>
        </p:blipFill>
        <p:spPr bwMode="auto">
          <a:xfrm>
            <a:off x="336723" y="1155528"/>
            <a:ext cx="4184650" cy="288607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MAYO CLINIC EDUCATION</a:t>
            </a:r>
            <a:endParaRPr lang="en-US" dirty="0"/>
          </a:p>
        </p:txBody>
      </p:sp>
      <p:sp>
        <p:nvSpPr>
          <p:cNvPr id="17" name="Rectangle 16"/>
          <p:cNvSpPr/>
          <p:nvPr/>
        </p:nvSpPr>
        <p:spPr>
          <a:xfrm>
            <a:off x="508000" y="3568700"/>
            <a:ext cx="1508760" cy="46634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2" name="Group 61"/>
          <p:cNvGrpSpPr/>
          <p:nvPr/>
        </p:nvGrpSpPr>
        <p:grpSpPr>
          <a:xfrm>
            <a:off x="4773471" y="1149350"/>
            <a:ext cx="3987067" cy="2935443"/>
            <a:chOff x="4773471" y="1513525"/>
            <a:chExt cx="3987067" cy="2935443"/>
          </a:xfrm>
        </p:grpSpPr>
        <p:sp>
          <p:nvSpPr>
            <p:cNvPr id="25" name="Rectangle 24"/>
            <p:cNvSpPr/>
            <p:nvPr/>
          </p:nvSpPr>
          <p:spPr>
            <a:xfrm>
              <a:off x="4773471" y="1513525"/>
              <a:ext cx="1815766" cy="8761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p:cNvGrpSpPr/>
            <p:nvPr/>
          </p:nvGrpSpPr>
          <p:grpSpPr>
            <a:xfrm>
              <a:off x="4773471" y="2613026"/>
              <a:ext cx="3987067" cy="1835942"/>
              <a:chOff x="4747116" y="2116606"/>
              <a:chExt cx="3987067" cy="1835942"/>
            </a:xfrm>
          </p:grpSpPr>
          <p:grpSp>
            <p:nvGrpSpPr>
              <p:cNvPr id="26" name="Group 25"/>
              <p:cNvGrpSpPr/>
              <p:nvPr/>
            </p:nvGrpSpPr>
            <p:grpSpPr>
              <a:xfrm>
                <a:off x="4747116" y="2123439"/>
                <a:ext cx="1281233" cy="1828800"/>
                <a:chOff x="4058382" y="2123439"/>
                <a:chExt cx="1281233" cy="1828800"/>
              </a:xfrm>
            </p:grpSpPr>
            <p:sp>
              <p:nvSpPr>
                <p:cNvPr id="3" name="Rectangle 2"/>
                <p:cNvSpPr/>
                <p:nvPr/>
              </p:nvSpPr>
              <p:spPr>
                <a:xfrm>
                  <a:off x="4058382" y="2123439"/>
                  <a:ext cx="1281233" cy="1828800"/>
                </a:xfrm>
                <a:prstGeom prst="rect">
                  <a:avLst/>
                </a:prstGeom>
                <a:solidFill>
                  <a:schemeClr val="accent1"/>
                </a:solidFill>
                <a:ln w="381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Freeform 6"/>
                <p:cNvSpPr>
                  <a:spLocks noChangeAspect="1" noEditPoints="1"/>
                </p:cNvSpPr>
                <p:nvPr/>
              </p:nvSpPr>
              <p:spPr bwMode="auto">
                <a:xfrm>
                  <a:off x="4520254" y="2212300"/>
                  <a:ext cx="357489" cy="357489"/>
                </a:xfrm>
                <a:custGeom>
                  <a:avLst/>
                  <a:gdLst>
                    <a:gd name="T0" fmla="*/ 80 w 160"/>
                    <a:gd name="T1" fmla="*/ 0 h 160"/>
                    <a:gd name="T2" fmla="*/ 0 w 160"/>
                    <a:gd name="T3" fmla="*/ 80 h 160"/>
                    <a:gd name="T4" fmla="*/ 80 w 160"/>
                    <a:gd name="T5" fmla="*/ 160 h 160"/>
                    <a:gd name="T6" fmla="*/ 160 w 160"/>
                    <a:gd name="T7" fmla="*/ 80 h 160"/>
                    <a:gd name="T8" fmla="*/ 80 w 160"/>
                    <a:gd name="T9" fmla="*/ 0 h 160"/>
                    <a:gd name="T10" fmla="*/ 88 w 160"/>
                    <a:gd name="T11" fmla="*/ 128 h 160"/>
                    <a:gd name="T12" fmla="*/ 72 w 160"/>
                    <a:gd name="T13" fmla="*/ 128 h 160"/>
                    <a:gd name="T14" fmla="*/ 72 w 160"/>
                    <a:gd name="T15" fmla="*/ 112 h 160"/>
                    <a:gd name="T16" fmla="*/ 88 w 160"/>
                    <a:gd name="T17" fmla="*/ 112 h 160"/>
                    <a:gd name="T18" fmla="*/ 88 w 160"/>
                    <a:gd name="T19" fmla="*/ 128 h 160"/>
                    <a:gd name="T20" fmla="*/ 96 w 160"/>
                    <a:gd name="T21" fmla="*/ 81 h 160"/>
                    <a:gd name="T22" fmla="*/ 95 w 160"/>
                    <a:gd name="T23" fmla="*/ 81 h 160"/>
                    <a:gd name="T24" fmla="*/ 88 w 160"/>
                    <a:gd name="T25" fmla="*/ 96 h 160"/>
                    <a:gd name="T26" fmla="*/ 88 w 160"/>
                    <a:gd name="T27" fmla="*/ 96 h 160"/>
                    <a:gd name="T28" fmla="*/ 88 w 160"/>
                    <a:gd name="T29" fmla="*/ 104 h 160"/>
                    <a:gd name="T30" fmla="*/ 72 w 160"/>
                    <a:gd name="T31" fmla="*/ 104 h 160"/>
                    <a:gd name="T32" fmla="*/ 72 w 160"/>
                    <a:gd name="T33" fmla="*/ 96 h 160"/>
                    <a:gd name="T34" fmla="*/ 87 w 160"/>
                    <a:gd name="T35" fmla="*/ 67 h 160"/>
                    <a:gd name="T36" fmla="*/ 92 w 160"/>
                    <a:gd name="T37" fmla="*/ 60 h 160"/>
                    <a:gd name="T38" fmla="*/ 80 w 160"/>
                    <a:gd name="T39" fmla="*/ 48 h 160"/>
                    <a:gd name="T40" fmla="*/ 68 w 160"/>
                    <a:gd name="T41" fmla="*/ 60 h 160"/>
                    <a:gd name="T42" fmla="*/ 52 w 160"/>
                    <a:gd name="T43" fmla="*/ 60 h 160"/>
                    <a:gd name="T44" fmla="*/ 80 w 160"/>
                    <a:gd name="T45" fmla="*/ 32 h 160"/>
                    <a:gd name="T46" fmla="*/ 108 w 160"/>
                    <a:gd name="T47" fmla="*/ 60 h 160"/>
                    <a:gd name="T48" fmla="*/ 96 w 160"/>
                    <a:gd name="T49" fmla="*/ 8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60">
                      <a:moveTo>
                        <a:pt x="80" y="0"/>
                      </a:moveTo>
                      <a:cubicBezTo>
                        <a:pt x="36" y="0"/>
                        <a:pt x="0" y="36"/>
                        <a:pt x="0" y="80"/>
                      </a:cubicBezTo>
                      <a:cubicBezTo>
                        <a:pt x="0" y="124"/>
                        <a:pt x="36" y="160"/>
                        <a:pt x="80" y="160"/>
                      </a:cubicBezTo>
                      <a:cubicBezTo>
                        <a:pt x="124" y="160"/>
                        <a:pt x="160" y="124"/>
                        <a:pt x="160" y="80"/>
                      </a:cubicBezTo>
                      <a:cubicBezTo>
                        <a:pt x="160" y="36"/>
                        <a:pt x="124" y="0"/>
                        <a:pt x="80" y="0"/>
                      </a:cubicBezTo>
                      <a:close/>
                      <a:moveTo>
                        <a:pt x="88" y="128"/>
                      </a:moveTo>
                      <a:cubicBezTo>
                        <a:pt x="72" y="128"/>
                        <a:pt x="72" y="128"/>
                        <a:pt x="72" y="128"/>
                      </a:cubicBezTo>
                      <a:cubicBezTo>
                        <a:pt x="72" y="112"/>
                        <a:pt x="72" y="112"/>
                        <a:pt x="72" y="112"/>
                      </a:cubicBezTo>
                      <a:cubicBezTo>
                        <a:pt x="88" y="112"/>
                        <a:pt x="88" y="112"/>
                        <a:pt x="88" y="112"/>
                      </a:cubicBezTo>
                      <a:lnTo>
                        <a:pt x="88" y="128"/>
                      </a:lnTo>
                      <a:close/>
                      <a:moveTo>
                        <a:pt x="96" y="81"/>
                      </a:moveTo>
                      <a:cubicBezTo>
                        <a:pt x="95" y="81"/>
                        <a:pt x="95" y="81"/>
                        <a:pt x="95" y="81"/>
                      </a:cubicBezTo>
                      <a:cubicBezTo>
                        <a:pt x="95" y="81"/>
                        <a:pt x="88" y="86"/>
                        <a:pt x="88" y="96"/>
                      </a:cubicBezTo>
                      <a:cubicBezTo>
                        <a:pt x="88" y="96"/>
                        <a:pt x="88" y="96"/>
                        <a:pt x="88" y="96"/>
                      </a:cubicBezTo>
                      <a:cubicBezTo>
                        <a:pt x="88" y="104"/>
                        <a:pt x="88" y="104"/>
                        <a:pt x="88" y="104"/>
                      </a:cubicBezTo>
                      <a:cubicBezTo>
                        <a:pt x="72" y="104"/>
                        <a:pt x="72" y="104"/>
                        <a:pt x="72" y="104"/>
                      </a:cubicBezTo>
                      <a:cubicBezTo>
                        <a:pt x="72" y="96"/>
                        <a:pt x="72" y="96"/>
                        <a:pt x="72" y="96"/>
                      </a:cubicBezTo>
                      <a:cubicBezTo>
                        <a:pt x="72" y="80"/>
                        <a:pt x="81" y="71"/>
                        <a:pt x="87" y="67"/>
                      </a:cubicBezTo>
                      <a:cubicBezTo>
                        <a:pt x="92" y="64"/>
                        <a:pt x="92" y="61"/>
                        <a:pt x="92" y="60"/>
                      </a:cubicBezTo>
                      <a:cubicBezTo>
                        <a:pt x="92" y="53"/>
                        <a:pt x="87" y="48"/>
                        <a:pt x="80" y="48"/>
                      </a:cubicBezTo>
                      <a:cubicBezTo>
                        <a:pt x="73" y="48"/>
                        <a:pt x="68" y="56"/>
                        <a:pt x="68" y="60"/>
                      </a:cubicBezTo>
                      <a:cubicBezTo>
                        <a:pt x="52" y="60"/>
                        <a:pt x="52" y="60"/>
                        <a:pt x="52" y="60"/>
                      </a:cubicBezTo>
                      <a:cubicBezTo>
                        <a:pt x="52" y="44"/>
                        <a:pt x="65" y="32"/>
                        <a:pt x="80" y="32"/>
                      </a:cubicBezTo>
                      <a:cubicBezTo>
                        <a:pt x="95" y="32"/>
                        <a:pt x="108" y="45"/>
                        <a:pt x="108" y="60"/>
                      </a:cubicBezTo>
                      <a:cubicBezTo>
                        <a:pt x="108" y="61"/>
                        <a:pt x="108" y="73"/>
                        <a:pt x="96"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5" name="TextBox 4"/>
                <p:cNvSpPr txBox="1"/>
                <p:nvPr/>
              </p:nvSpPr>
              <p:spPr>
                <a:xfrm>
                  <a:off x="4094527" y="2590736"/>
                  <a:ext cx="1208942" cy="1194173"/>
                </a:xfrm>
                <a:prstGeom prst="rect">
                  <a:avLst/>
                </a:prstGeom>
                <a:noFill/>
              </p:spPr>
              <p:txBody>
                <a:bodyPr wrap="square" rtlCol="0">
                  <a:spAutoFit/>
                </a:bodyPr>
                <a:lstStyle/>
                <a:p>
                  <a:pPr algn="ctr">
                    <a:lnSpc>
                      <a:spcPct val="90000"/>
                    </a:lnSpc>
                    <a:spcBef>
                      <a:spcPts val="600"/>
                    </a:spcBef>
                  </a:pPr>
                  <a:r>
                    <a:rPr lang="en-US" sz="1200" b="1" dirty="0" smtClean="0"/>
                    <a:t>What is the academy?</a:t>
                  </a:r>
                </a:p>
                <a:p>
                  <a:pPr algn="ctr">
                    <a:lnSpc>
                      <a:spcPct val="90000"/>
                    </a:lnSpc>
                    <a:spcBef>
                      <a:spcPts val="600"/>
                    </a:spcBef>
                  </a:pPr>
                  <a:r>
                    <a:rPr lang="en-US" sz="1000" dirty="0" smtClean="0"/>
                    <a:t>Check out our Mission, Goals, Director message, and FAQs.</a:t>
                  </a:r>
                </a:p>
              </p:txBody>
            </p:sp>
          </p:grpSp>
          <p:grpSp>
            <p:nvGrpSpPr>
              <p:cNvPr id="28" name="Group 27"/>
              <p:cNvGrpSpPr/>
              <p:nvPr/>
            </p:nvGrpSpPr>
            <p:grpSpPr>
              <a:xfrm>
                <a:off x="7452950" y="2123748"/>
                <a:ext cx="1281233" cy="1828800"/>
                <a:chOff x="7278566" y="2123748"/>
                <a:chExt cx="1281233" cy="1828800"/>
              </a:xfrm>
            </p:grpSpPr>
            <p:sp>
              <p:nvSpPr>
                <p:cNvPr id="6" name="Rectangle 5"/>
                <p:cNvSpPr/>
                <p:nvPr/>
              </p:nvSpPr>
              <p:spPr>
                <a:xfrm>
                  <a:off x="7278566" y="2123748"/>
                  <a:ext cx="1281233" cy="1828800"/>
                </a:xfrm>
                <a:prstGeom prst="rect">
                  <a:avLst/>
                </a:prstGeom>
                <a:solidFill>
                  <a:schemeClr val="accent1"/>
                </a:solidFill>
                <a:ln w="381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p:cNvSpPr txBox="1"/>
                <p:nvPr/>
              </p:nvSpPr>
              <p:spPr>
                <a:xfrm>
                  <a:off x="7314711" y="2591045"/>
                  <a:ext cx="1208942" cy="1194173"/>
                </a:xfrm>
                <a:prstGeom prst="rect">
                  <a:avLst/>
                </a:prstGeom>
                <a:noFill/>
              </p:spPr>
              <p:txBody>
                <a:bodyPr wrap="square" rtlCol="0">
                  <a:spAutoFit/>
                </a:bodyPr>
                <a:lstStyle/>
                <a:p>
                  <a:pPr algn="ctr">
                    <a:lnSpc>
                      <a:spcPct val="90000"/>
                    </a:lnSpc>
                    <a:spcBef>
                      <a:spcPts val="600"/>
                    </a:spcBef>
                  </a:pPr>
                  <a:r>
                    <a:rPr lang="en-US" sz="1200" b="1" dirty="0" smtClean="0"/>
                    <a:t>How do I join the academy?</a:t>
                  </a:r>
                </a:p>
                <a:p>
                  <a:pPr algn="ctr">
                    <a:lnSpc>
                      <a:spcPct val="90000"/>
                    </a:lnSpc>
                    <a:spcBef>
                      <a:spcPts val="600"/>
                    </a:spcBef>
                  </a:pPr>
                  <a:r>
                    <a:rPr lang="en-US" sz="1000" dirty="0" smtClean="0"/>
                    <a:t>Learn who can apply, what you should know before applying, and how to apply.</a:t>
                  </a:r>
                </a:p>
              </p:txBody>
            </p:sp>
            <p:grpSp>
              <p:nvGrpSpPr>
                <p:cNvPr id="8" name="Group 7"/>
                <p:cNvGrpSpPr>
                  <a:grpSpLocks noChangeAspect="1"/>
                </p:cNvGrpSpPr>
                <p:nvPr/>
              </p:nvGrpSpPr>
              <p:grpSpPr>
                <a:xfrm>
                  <a:off x="7775903" y="2212609"/>
                  <a:ext cx="286558" cy="357489"/>
                  <a:chOff x="8824913" y="2327275"/>
                  <a:chExt cx="481012" cy="600075"/>
                </a:xfrm>
                <a:solidFill>
                  <a:schemeClr val="accent2"/>
                </a:solidFill>
              </p:grpSpPr>
              <p:sp>
                <p:nvSpPr>
                  <p:cNvPr id="9" name="Freeform 11"/>
                  <p:cNvSpPr>
                    <a:spLocks noEditPoints="1"/>
                  </p:cNvSpPr>
                  <p:nvPr/>
                </p:nvSpPr>
                <p:spPr bwMode="auto">
                  <a:xfrm>
                    <a:off x="8824913" y="2327275"/>
                    <a:ext cx="481012" cy="600075"/>
                  </a:xfrm>
                  <a:custGeom>
                    <a:avLst/>
                    <a:gdLst>
                      <a:gd name="T0" fmla="*/ 96 w 128"/>
                      <a:gd name="T1" fmla="*/ 24 h 160"/>
                      <a:gd name="T2" fmla="*/ 96 w 128"/>
                      <a:gd name="T3" fmla="*/ 0 h 160"/>
                      <a:gd name="T4" fmla="*/ 8 w 128"/>
                      <a:gd name="T5" fmla="*/ 0 h 160"/>
                      <a:gd name="T6" fmla="*/ 0 w 128"/>
                      <a:gd name="T7" fmla="*/ 8 h 160"/>
                      <a:gd name="T8" fmla="*/ 0 w 128"/>
                      <a:gd name="T9" fmla="*/ 152 h 160"/>
                      <a:gd name="T10" fmla="*/ 8 w 128"/>
                      <a:gd name="T11" fmla="*/ 160 h 160"/>
                      <a:gd name="T12" fmla="*/ 120 w 128"/>
                      <a:gd name="T13" fmla="*/ 160 h 160"/>
                      <a:gd name="T14" fmla="*/ 128 w 128"/>
                      <a:gd name="T15" fmla="*/ 152 h 160"/>
                      <a:gd name="T16" fmla="*/ 128 w 128"/>
                      <a:gd name="T17" fmla="*/ 32 h 160"/>
                      <a:gd name="T18" fmla="*/ 104 w 128"/>
                      <a:gd name="T19" fmla="*/ 32 h 160"/>
                      <a:gd name="T20" fmla="*/ 96 w 128"/>
                      <a:gd name="T21" fmla="*/ 24 h 160"/>
                      <a:gd name="T22" fmla="*/ 56 w 128"/>
                      <a:gd name="T23" fmla="*/ 109 h 160"/>
                      <a:gd name="T24" fmla="*/ 33 w 128"/>
                      <a:gd name="T25" fmla="*/ 86 h 160"/>
                      <a:gd name="T26" fmla="*/ 44 w 128"/>
                      <a:gd name="T27" fmla="*/ 75 h 160"/>
                      <a:gd name="T28" fmla="*/ 56 w 128"/>
                      <a:gd name="T29" fmla="*/ 86 h 160"/>
                      <a:gd name="T30" fmla="*/ 90 w 128"/>
                      <a:gd name="T31" fmla="*/ 52 h 160"/>
                      <a:gd name="T32" fmla="*/ 101 w 128"/>
                      <a:gd name="T33" fmla="*/ 63 h 160"/>
                      <a:gd name="T34" fmla="*/ 56 w 128"/>
                      <a:gd name="T35" fmla="*/ 10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160">
                        <a:moveTo>
                          <a:pt x="96" y="24"/>
                        </a:moveTo>
                        <a:cubicBezTo>
                          <a:pt x="96" y="0"/>
                          <a:pt x="96" y="0"/>
                          <a:pt x="96" y="0"/>
                        </a:cubicBezTo>
                        <a:cubicBezTo>
                          <a:pt x="8" y="0"/>
                          <a:pt x="8" y="0"/>
                          <a:pt x="8" y="0"/>
                        </a:cubicBezTo>
                        <a:cubicBezTo>
                          <a:pt x="4" y="0"/>
                          <a:pt x="0" y="4"/>
                          <a:pt x="0" y="8"/>
                        </a:cubicBezTo>
                        <a:cubicBezTo>
                          <a:pt x="0" y="152"/>
                          <a:pt x="0" y="152"/>
                          <a:pt x="0" y="152"/>
                        </a:cubicBezTo>
                        <a:cubicBezTo>
                          <a:pt x="0" y="156"/>
                          <a:pt x="4" y="160"/>
                          <a:pt x="8" y="160"/>
                        </a:cubicBezTo>
                        <a:cubicBezTo>
                          <a:pt x="120" y="160"/>
                          <a:pt x="120" y="160"/>
                          <a:pt x="120" y="160"/>
                        </a:cubicBezTo>
                        <a:cubicBezTo>
                          <a:pt x="124" y="160"/>
                          <a:pt x="128" y="156"/>
                          <a:pt x="128" y="152"/>
                        </a:cubicBezTo>
                        <a:cubicBezTo>
                          <a:pt x="128" y="32"/>
                          <a:pt x="128" y="32"/>
                          <a:pt x="128" y="32"/>
                        </a:cubicBezTo>
                        <a:cubicBezTo>
                          <a:pt x="104" y="32"/>
                          <a:pt x="104" y="32"/>
                          <a:pt x="104" y="32"/>
                        </a:cubicBezTo>
                        <a:cubicBezTo>
                          <a:pt x="100" y="32"/>
                          <a:pt x="96" y="28"/>
                          <a:pt x="96" y="24"/>
                        </a:cubicBezTo>
                        <a:close/>
                        <a:moveTo>
                          <a:pt x="56" y="109"/>
                        </a:moveTo>
                        <a:cubicBezTo>
                          <a:pt x="33" y="86"/>
                          <a:pt x="33" y="86"/>
                          <a:pt x="33" y="86"/>
                        </a:cubicBezTo>
                        <a:cubicBezTo>
                          <a:pt x="44" y="75"/>
                          <a:pt x="44" y="75"/>
                          <a:pt x="44" y="75"/>
                        </a:cubicBezTo>
                        <a:cubicBezTo>
                          <a:pt x="56" y="86"/>
                          <a:pt x="56" y="86"/>
                          <a:pt x="56" y="86"/>
                        </a:cubicBezTo>
                        <a:cubicBezTo>
                          <a:pt x="90" y="52"/>
                          <a:pt x="90" y="52"/>
                          <a:pt x="90" y="52"/>
                        </a:cubicBezTo>
                        <a:cubicBezTo>
                          <a:pt x="101" y="63"/>
                          <a:pt x="101" y="63"/>
                          <a:pt x="101" y="63"/>
                        </a:cubicBezTo>
                        <a:lnTo>
                          <a:pt x="56" y="10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 name="Freeform 12"/>
                  <p:cNvSpPr>
                    <a:spLocks/>
                  </p:cNvSpPr>
                  <p:nvPr/>
                </p:nvSpPr>
                <p:spPr bwMode="auto">
                  <a:xfrm>
                    <a:off x="9185275" y="2327275"/>
                    <a:ext cx="120650" cy="119063"/>
                  </a:xfrm>
                  <a:custGeom>
                    <a:avLst/>
                    <a:gdLst>
                      <a:gd name="T0" fmla="*/ 24 w 32"/>
                      <a:gd name="T1" fmla="*/ 0 h 32"/>
                      <a:gd name="T2" fmla="*/ 0 w 32"/>
                      <a:gd name="T3" fmla="*/ 0 h 32"/>
                      <a:gd name="T4" fmla="*/ 32 w 32"/>
                      <a:gd name="T5" fmla="*/ 32 h 32"/>
                      <a:gd name="T6" fmla="*/ 32 w 32"/>
                      <a:gd name="T7" fmla="*/ 8 h 32"/>
                      <a:gd name="T8" fmla="*/ 24 w 32"/>
                      <a:gd name="T9" fmla="*/ 0 h 32"/>
                    </a:gdLst>
                    <a:ahLst/>
                    <a:cxnLst>
                      <a:cxn ang="0">
                        <a:pos x="T0" y="T1"/>
                      </a:cxn>
                      <a:cxn ang="0">
                        <a:pos x="T2" y="T3"/>
                      </a:cxn>
                      <a:cxn ang="0">
                        <a:pos x="T4" y="T5"/>
                      </a:cxn>
                      <a:cxn ang="0">
                        <a:pos x="T6" y="T7"/>
                      </a:cxn>
                      <a:cxn ang="0">
                        <a:pos x="T8" y="T9"/>
                      </a:cxn>
                    </a:cxnLst>
                    <a:rect l="0" t="0" r="r" b="b"/>
                    <a:pathLst>
                      <a:path w="32" h="32">
                        <a:moveTo>
                          <a:pt x="24" y="0"/>
                        </a:moveTo>
                        <a:cubicBezTo>
                          <a:pt x="0" y="0"/>
                          <a:pt x="0" y="0"/>
                          <a:pt x="0" y="0"/>
                        </a:cubicBezTo>
                        <a:cubicBezTo>
                          <a:pt x="32" y="32"/>
                          <a:pt x="32" y="32"/>
                          <a:pt x="32" y="32"/>
                        </a:cubicBezTo>
                        <a:cubicBezTo>
                          <a:pt x="32" y="8"/>
                          <a:pt x="32" y="8"/>
                          <a:pt x="32" y="8"/>
                        </a:cubicBezTo>
                        <a:cubicBezTo>
                          <a:pt x="32" y="4"/>
                          <a:pt x="28" y="0"/>
                          <a:pt x="2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nvGrpSpPr>
              <p:cNvPr id="27" name="Group 26"/>
              <p:cNvGrpSpPr/>
              <p:nvPr/>
            </p:nvGrpSpPr>
            <p:grpSpPr>
              <a:xfrm>
                <a:off x="6100033" y="2116606"/>
                <a:ext cx="1281233" cy="1828800"/>
                <a:chOff x="5941157" y="2116606"/>
                <a:chExt cx="1281233" cy="1828800"/>
              </a:xfrm>
            </p:grpSpPr>
            <p:sp>
              <p:nvSpPr>
                <p:cNvPr id="11" name="Rectangle 10"/>
                <p:cNvSpPr/>
                <p:nvPr/>
              </p:nvSpPr>
              <p:spPr>
                <a:xfrm>
                  <a:off x="5941157" y="2116606"/>
                  <a:ext cx="1281233" cy="1828800"/>
                </a:xfrm>
                <a:prstGeom prst="rect">
                  <a:avLst/>
                </a:prstGeom>
                <a:solidFill>
                  <a:schemeClr val="accent1"/>
                </a:solidFill>
                <a:ln w="381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TextBox 11"/>
                <p:cNvSpPr txBox="1"/>
                <p:nvPr/>
              </p:nvSpPr>
              <p:spPr>
                <a:xfrm>
                  <a:off x="5977302" y="2583903"/>
                  <a:ext cx="1208942" cy="1055674"/>
                </a:xfrm>
                <a:prstGeom prst="rect">
                  <a:avLst/>
                </a:prstGeom>
                <a:noFill/>
              </p:spPr>
              <p:txBody>
                <a:bodyPr wrap="square" rtlCol="0">
                  <a:spAutoFit/>
                </a:bodyPr>
                <a:lstStyle/>
                <a:p>
                  <a:pPr algn="ctr">
                    <a:lnSpc>
                      <a:spcPct val="90000"/>
                    </a:lnSpc>
                    <a:spcBef>
                      <a:spcPts val="600"/>
                    </a:spcBef>
                  </a:pPr>
                  <a:r>
                    <a:rPr lang="en-US" sz="1200" b="1" dirty="0" smtClean="0"/>
                    <a:t>Why join the academy?</a:t>
                  </a:r>
                </a:p>
                <a:p>
                  <a:pPr algn="ctr">
                    <a:lnSpc>
                      <a:spcPct val="90000"/>
                    </a:lnSpc>
                    <a:spcBef>
                      <a:spcPts val="600"/>
                    </a:spcBef>
                  </a:pPr>
                  <a:r>
                    <a:rPr lang="en-US" sz="1000" dirty="0" smtClean="0"/>
                    <a:t>View the benefits </a:t>
                  </a:r>
                  <a:br>
                    <a:rPr lang="en-US" sz="1000" dirty="0" smtClean="0"/>
                  </a:br>
                  <a:r>
                    <a:rPr lang="en-US" sz="1000" dirty="0" smtClean="0"/>
                    <a:t>of membership and </a:t>
                  </a:r>
                  <a:br>
                    <a:rPr lang="en-US" sz="1000" dirty="0" smtClean="0"/>
                  </a:br>
                  <a:r>
                    <a:rPr lang="en-US" sz="1000" dirty="0" smtClean="0"/>
                    <a:t>current members.</a:t>
                  </a:r>
                </a:p>
              </p:txBody>
            </p:sp>
            <p:grpSp>
              <p:nvGrpSpPr>
                <p:cNvPr id="13" name="Group 12"/>
                <p:cNvGrpSpPr>
                  <a:grpSpLocks noChangeAspect="1"/>
                </p:cNvGrpSpPr>
                <p:nvPr/>
              </p:nvGrpSpPr>
              <p:grpSpPr>
                <a:xfrm>
                  <a:off x="6447912" y="2205467"/>
                  <a:ext cx="267723" cy="357489"/>
                  <a:chOff x="-1279525" y="1308100"/>
                  <a:chExt cx="539750" cy="720725"/>
                </a:xfrm>
              </p:grpSpPr>
              <p:sp>
                <p:nvSpPr>
                  <p:cNvPr id="14" name="Freeform 17"/>
                  <p:cNvSpPr>
                    <a:spLocks/>
                  </p:cNvSpPr>
                  <p:nvPr/>
                </p:nvSpPr>
                <p:spPr bwMode="auto">
                  <a:xfrm>
                    <a:off x="-971550" y="1308100"/>
                    <a:ext cx="203200" cy="153988"/>
                  </a:xfrm>
                  <a:custGeom>
                    <a:avLst/>
                    <a:gdLst>
                      <a:gd name="T0" fmla="*/ 128 w 128"/>
                      <a:gd name="T1" fmla="*/ 0 h 97"/>
                      <a:gd name="T2" fmla="*/ 0 w 128"/>
                      <a:gd name="T3" fmla="*/ 0 h 97"/>
                      <a:gd name="T4" fmla="*/ 64 w 128"/>
                      <a:gd name="T5" fmla="*/ 97 h 97"/>
                      <a:gd name="T6" fmla="*/ 128 w 128"/>
                      <a:gd name="T7" fmla="*/ 0 h 97"/>
                    </a:gdLst>
                    <a:ahLst/>
                    <a:cxnLst>
                      <a:cxn ang="0">
                        <a:pos x="T0" y="T1"/>
                      </a:cxn>
                      <a:cxn ang="0">
                        <a:pos x="T2" y="T3"/>
                      </a:cxn>
                      <a:cxn ang="0">
                        <a:pos x="T4" y="T5"/>
                      </a:cxn>
                      <a:cxn ang="0">
                        <a:pos x="T6" y="T7"/>
                      </a:cxn>
                    </a:cxnLst>
                    <a:rect l="0" t="0" r="r" b="b"/>
                    <a:pathLst>
                      <a:path w="128" h="97">
                        <a:moveTo>
                          <a:pt x="128" y="0"/>
                        </a:moveTo>
                        <a:lnTo>
                          <a:pt x="0" y="0"/>
                        </a:lnTo>
                        <a:lnTo>
                          <a:pt x="64" y="97"/>
                        </a:lnTo>
                        <a:lnTo>
                          <a:pt x="12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8"/>
                  <p:cNvSpPr>
                    <a:spLocks noEditPoints="1"/>
                  </p:cNvSpPr>
                  <p:nvPr/>
                </p:nvSpPr>
                <p:spPr bwMode="auto">
                  <a:xfrm>
                    <a:off x="-1158875" y="1608138"/>
                    <a:ext cx="300038" cy="300038"/>
                  </a:xfrm>
                  <a:custGeom>
                    <a:avLst/>
                    <a:gdLst>
                      <a:gd name="T0" fmla="*/ 40 w 80"/>
                      <a:gd name="T1" fmla="*/ 0 h 80"/>
                      <a:gd name="T2" fmla="*/ 0 w 80"/>
                      <a:gd name="T3" fmla="*/ 40 h 80"/>
                      <a:gd name="T4" fmla="*/ 40 w 80"/>
                      <a:gd name="T5" fmla="*/ 80 h 80"/>
                      <a:gd name="T6" fmla="*/ 80 w 80"/>
                      <a:gd name="T7" fmla="*/ 40 h 80"/>
                      <a:gd name="T8" fmla="*/ 40 w 80"/>
                      <a:gd name="T9" fmla="*/ 0 h 80"/>
                      <a:gd name="T10" fmla="*/ 55 w 80"/>
                      <a:gd name="T11" fmla="*/ 60 h 80"/>
                      <a:gd name="T12" fmla="*/ 40 w 80"/>
                      <a:gd name="T13" fmla="*/ 48 h 80"/>
                      <a:gd name="T14" fmla="*/ 25 w 80"/>
                      <a:gd name="T15" fmla="*/ 60 h 80"/>
                      <a:gd name="T16" fmla="*/ 31 w 80"/>
                      <a:gd name="T17" fmla="*/ 42 h 80"/>
                      <a:gd name="T18" fmla="*/ 16 w 80"/>
                      <a:gd name="T19" fmla="*/ 32 h 80"/>
                      <a:gd name="T20" fmla="*/ 34 w 80"/>
                      <a:gd name="T21" fmla="*/ 32 h 80"/>
                      <a:gd name="T22" fmla="*/ 40 w 80"/>
                      <a:gd name="T23" fmla="*/ 14 h 80"/>
                      <a:gd name="T24" fmla="*/ 46 w 80"/>
                      <a:gd name="T25" fmla="*/ 32 h 80"/>
                      <a:gd name="T26" fmla="*/ 64 w 80"/>
                      <a:gd name="T27" fmla="*/ 32 h 80"/>
                      <a:gd name="T28" fmla="*/ 49 w 80"/>
                      <a:gd name="T29" fmla="*/ 42 h 80"/>
                      <a:gd name="T30" fmla="*/ 55 w 80"/>
                      <a:gd name="T31" fmla="*/ 6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80">
                        <a:moveTo>
                          <a:pt x="40" y="0"/>
                        </a:moveTo>
                        <a:cubicBezTo>
                          <a:pt x="18" y="0"/>
                          <a:pt x="0" y="18"/>
                          <a:pt x="0" y="40"/>
                        </a:cubicBezTo>
                        <a:cubicBezTo>
                          <a:pt x="0" y="62"/>
                          <a:pt x="18" y="80"/>
                          <a:pt x="40" y="80"/>
                        </a:cubicBezTo>
                        <a:cubicBezTo>
                          <a:pt x="62" y="80"/>
                          <a:pt x="80" y="62"/>
                          <a:pt x="80" y="40"/>
                        </a:cubicBezTo>
                        <a:cubicBezTo>
                          <a:pt x="80" y="18"/>
                          <a:pt x="62" y="0"/>
                          <a:pt x="40" y="0"/>
                        </a:cubicBezTo>
                        <a:close/>
                        <a:moveTo>
                          <a:pt x="55" y="60"/>
                        </a:moveTo>
                        <a:cubicBezTo>
                          <a:pt x="40" y="48"/>
                          <a:pt x="40" y="48"/>
                          <a:pt x="40" y="48"/>
                        </a:cubicBezTo>
                        <a:cubicBezTo>
                          <a:pt x="25" y="60"/>
                          <a:pt x="25" y="60"/>
                          <a:pt x="25" y="60"/>
                        </a:cubicBezTo>
                        <a:cubicBezTo>
                          <a:pt x="31" y="42"/>
                          <a:pt x="31" y="42"/>
                          <a:pt x="31" y="42"/>
                        </a:cubicBezTo>
                        <a:cubicBezTo>
                          <a:pt x="16" y="32"/>
                          <a:pt x="16" y="32"/>
                          <a:pt x="16" y="32"/>
                        </a:cubicBezTo>
                        <a:cubicBezTo>
                          <a:pt x="34" y="32"/>
                          <a:pt x="34" y="32"/>
                          <a:pt x="34" y="32"/>
                        </a:cubicBezTo>
                        <a:cubicBezTo>
                          <a:pt x="40" y="14"/>
                          <a:pt x="40" y="14"/>
                          <a:pt x="40" y="14"/>
                        </a:cubicBezTo>
                        <a:cubicBezTo>
                          <a:pt x="46" y="32"/>
                          <a:pt x="46" y="32"/>
                          <a:pt x="46" y="32"/>
                        </a:cubicBezTo>
                        <a:cubicBezTo>
                          <a:pt x="64" y="32"/>
                          <a:pt x="64" y="32"/>
                          <a:pt x="64" y="32"/>
                        </a:cubicBezTo>
                        <a:cubicBezTo>
                          <a:pt x="49" y="42"/>
                          <a:pt x="49" y="42"/>
                          <a:pt x="49" y="42"/>
                        </a:cubicBezTo>
                        <a:lnTo>
                          <a:pt x="55" y="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6" name="Freeform 19"/>
                  <p:cNvSpPr>
                    <a:spLocks noEditPoints="1"/>
                  </p:cNvSpPr>
                  <p:nvPr/>
                </p:nvSpPr>
                <p:spPr bwMode="auto">
                  <a:xfrm>
                    <a:off x="-1279525" y="1308100"/>
                    <a:ext cx="539750" cy="720725"/>
                  </a:xfrm>
                  <a:custGeom>
                    <a:avLst/>
                    <a:gdLst>
                      <a:gd name="T0" fmla="*/ 96 w 144"/>
                      <a:gd name="T1" fmla="*/ 52 h 192"/>
                      <a:gd name="T2" fmla="*/ 63 w 144"/>
                      <a:gd name="T3" fmla="*/ 0 h 192"/>
                      <a:gd name="T4" fmla="*/ 7 w 144"/>
                      <a:gd name="T5" fmla="*/ 0 h 192"/>
                      <a:gd name="T6" fmla="*/ 42 w 144"/>
                      <a:gd name="T7" fmla="*/ 56 h 192"/>
                      <a:gd name="T8" fmla="*/ 42 w 144"/>
                      <a:gd name="T9" fmla="*/ 56 h 192"/>
                      <a:gd name="T10" fmla="*/ 0 w 144"/>
                      <a:gd name="T11" fmla="*/ 120 h 192"/>
                      <a:gd name="T12" fmla="*/ 72 w 144"/>
                      <a:gd name="T13" fmla="*/ 192 h 192"/>
                      <a:gd name="T14" fmla="*/ 144 w 144"/>
                      <a:gd name="T15" fmla="*/ 120 h 192"/>
                      <a:gd name="T16" fmla="*/ 96 w 144"/>
                      <a:gd name="T17" fmla="*/ 52 h 192"/>
                      <a:gd name="T18" fmla="*/ 72 w 144"/>
                      <a:gd name="T19" fmla="*/ 176 h 192"/>
                      <a:gd name="T20" fmla="*/ 16 w 144"/>
                      <a:gd name="T21" fmla="*/ 120 h 192"/>
                      <a:gd name="T22" fmla="*/ 72 w 144"/>
                      <a:gd name="T23" fmla="*/ 64 h 192"/>
                      <a:gd name="T24" fmla="*/ 128 w 144"/>
                      <a:gd name="T25" fmla="*/ 120 h 192"/>
                      <a:gd name="T26" fmla="*/ 72 w 144"/>
                      <a:gd name="T27" fmla="*/ 17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192">
                        <a:moveTo>
                          <a:pt x="96" y="52"/>
                        </a:moveTo>
                        <a:cubicBezTo>
                          <a:pt x="63" y="0"/>
                          <a:pt x="63" y="0"/>
                          <a:pt x="63" y="0"/>
                        </a:cubicBezTo>
                        <a:cubicBezTo>
                          <a:pt x="7" y="0"/>
                          <a:pt x="7" y="0"/>
                          <a:pt x="7" y="0"/>
                        </a:cubicBezTo>
                        <a:cubicBezTo>
                          <a:pt x="42" y="56"/>
                          <a:pt x="42" y="56"/>
                          <a:pt x="42" y="56"/>
                        </a:cubicBezTo>
                        <a:cubicBezTo>
                          <a:pt x="42" y="56"/>
                          <a:pt x="42" y="56"/>
                          <a:pt x="42" y="56"/>
                        </a:cubicBezTo>
                        <a:cubicBezTo>
                          <a:pt x="17" y="68"/>
                          <a:pt x="0" y="92"/>
                          <a:pt x="0" y="120"/>
                        </a:cubicBezTo>
                        <a:cubicBezTo>
                          <a:pt x="0" y="160"/>
                          <a:pt x="32" y="192"/>
                          <a:pt x="72" y="192"/>
                        </a:cubicBezTo>
                        <a:cubicBezTo>
                          <a:pt x="112" y="192"/>
                          <a:pt x="144" y="160"/>
                          <a:pt x="144" y="120"/>
                        </a:cubicBezTo>
                        <a:cubicBezTo>
                          <a:pt x="144" y="89"/>
                          <a:pt x="124" y="62"/>
                          <a:pt x="96" y="52"/>
                        </a:cubicBezTo>
                        <a:close/>
                        <a:moveTo>
                          <a:pt x="72" y="176"/>
                        </a:moveTo>
                        <a:cubicBezTo>
                          <a:pt x="41" y="176"/>
                          <a:pt x="16" y="151"/>
                          <a:pt x="16" y="120"/>
                        </a:cubicBezTo>
                        <a:cubicBezTo>
                          <a:pt x="16" y="89"/>
                          <a:pt x="41" y="64"/>
                          <a:pt x="72" y="64"/>
                        </a:cubicBezTo>
                        <a:cubicBezTo>
                          <a:pt x="103" y="64"/>
                          <a:pt x="128" y="89"/>
                          <a:pt x="128" y="120"/>
                        </a:cubicBezTo>
                        <a:cubicBezTo>
                          <a:pt x="128" y="151"/>
                          <a:pt x="103" y="176"/>
                          <a:pt x="72" y="1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grpSp>
          <p:nvGrpSpPr>
            <p:cNvPr id="24" name="Group 23"/>
            <p:cNvGrpSpPr/>
            <p:nvPr/>
          </p:nvGrpSpPr>
          <p:grpSpPr>
            <a:xfrm>
              <a:off x="4859629" y="1562408"/>
              <a:ext cx="1591056" cy="778400"/>
              <a:chOff x="4789779" y="1562408"/>
              <a:chExt cx="1591056" cy="778400"/>
            </a:xfrm>
          </p:grpSpPr>
          <p:grpSp>
            <p:nvGrpSpPr>
              <p:cNvPr id="29" name="Group 28"/>
              <p:cNvGrpSpPr>
                <a:grpSpLocks noChangeAspect="1"/>
              </p:cNvGrpSpPr>
              <p:nvPr/>
            </p:nvGrpSpPr>
            <p:grpSpPr>
              <a:xfrm>
                <a:off x="4789779" y="1562408"/>
                <a:ext cx="1591056" cy="501104"/>
                <a:chOff x="458788" y="1411288"/>
                <a:chExt cx="1295400" cy="407987"/>
              </a:xfrm>
              <a:solidFill>
                <a:schemeClr val="tx1"/>
              </a:solidFill>
            </p:grpSpPr>
            <p:sp>
              <p:nvSpPr>
                <p:cNvPr id="30" name="Freeform 5"/>
                <p:cNvSpPr>
                  <a:spLocks noEditPoints="1"/>
                </p:cNvSpPr>
                <p:nvPr/>
              </p:nvSpPr>
              <p:spPr bwMode="auto">
                <a:xfrm>
                  <a:off x="458788" y="1414463"/>
                  <a:ext cx="136525" cy="176213"/>
                </a:xfrm>
                <a:custGeom>
                  <a:avLst/>
                  <a:gdLst>
                    <a:gd name="T0" fmla="*/ 29 w 86"/>
                    <a:gd name="T1" fmla="*/ 0 h 111"/>
                    <a:gd name="T2" fmla="*/ 57 w 86"/>
                    <a:gd name="T3" fmla="*/ 0 h 111"/>
                    <a:gd name="T4" fmla="*/ 86 w 86"/>
                    <a:gd name="T5" fmla="*/ 111 h 111"/>
                    <a:gd name="T6" fmla="*/ 62 w 86"/>
                    <a:gd name="T7" fmla="*/ 111 h 111"/>
                    <a:gd name="T8" fmla="*/ 58 w 86"/>
                    <a:gd name="T9" fmla="*/ 87 h 111"/>
                    <a:gd name="T10" fmla="*/ 28 w 86"/>
                    <a:gd name="T11" fmla="*/ 87 h 111"/>
                    <a:gd name="T12" fmla="*/ 23 w 86"/>
                    <a:gd name="T13" fmla="*/ 111 h 111"/>
                    <a:gd name="T14" fmla="*/ 0 w 86"/>
                    <a:gd name="T15" fmla="*/ 111 h 111"/>
                    <a:gd name="T16" fmla="*/ 29 w 86"/>
                    <a:gd name="T17" fmla="*/ 0 h 111"/>
                    <a:gd name="T18" fmla="*/ 32 w 86"/>
                    <a:gd name="T19" fmla="*/ 69 h 111"/>
                    <a:gd name="T20" fmla="*/ 53 w 86"/>
                    <a:gd name="T21" fmla="*/ 69 h 111"/>
                    <a:gd name="T22" fmla="*/ 42 w 86"/>
                    <a:gd name="T23" fmla="*/ 20 h 111"/>
                    <a:gd name="T24" fmla="*/ 42 w 86"/>
                    <a:gd name="T25" fmla="*/ 20 h 111"/>
                    <a:gd name="T26" fmla="*/ 32 w 86"/>
                    <a:gd name="T27" fmla="*/ 6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111">
                      <a:moveTo>
                        <a:pt x="29" y="0"/>
                      </a:moveTo>
                      <a:lnTo>
                        <a:pt x="57" y="0"/>
                      </a:lnTo>
                      <a:lnTo>
                        <a:pt x="86" y="111"/>
                      </a:lnTo>
                      <a:lnTo>
                        <a:pt x="62" y="111"/>
                      </a:lnTo>
                      <a:lnTo>
                        <a:pt x="58" y="87"/>
                      </a:lnTo>
                      <a:lnTo>
                        <a:pt x="28" y="87"/>
                      </a:lnTo>
                      <a:lnTo>
                        <a:pt x="23" y="111"/>
                      </a:lnTo>
                      <a:lnTo>
                        <a:pt x="0" y="111"/>
                      </a:lnTo>
                      <a:lnTo>
                        <a:pt x="29" y="0"/>
                      </a:lnTo>
                      <a:close/>
                      <a:moveTo>
                        <a:pt x="32" y="69"/>
                      </a:moveTo>
                      <a:lnTo>
                        <a:pt x="53" y="69"/>
                      </a:lnTo>
                      <a:lnTo>
                        <a:pt x="42" y="20"/>
                      </a:lnTo>
                      <a:lnTo>
                        <a:pt x="42" y="20"/>
                      </a:lnTo>
                      <a:lnTo>
                        <a:pt x="32"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6"/>
                <p:cNvSpPr>
                  <a:spLocks/>
                </p:cNvSpPr>
                <p:nvPr/>
              </p:nvSpPr>
              <p:spPr bwMode="auto">
                <a:xfrm>
                  <a:off x="601663" y="1411288"/>
                  <a:ext cx="115888" cy="182563"/>
                </a:xfrm>
                <a:custGeom>
                  <a:avLst/>
                  <a:gdLst>
                    <a:gd name="T0" fmla="*/ 46 w 67"/>
                    <a:gd name="T1" fmla="*/ 37 h 106"/>
                    <a:gd name="T2" fmla="*/ 34 w 67"/>
                    <a:gd name="T3" fmla="*/ 15 h 106"/>
                    <a:gd name="T4" fmla="*/ 21 w 67"/>
                    <a:gd name="T5" fmla="*/ 55 h 106"/>
                    <a:gd name="T6" fmla="*/ 34 w 67"/>
                    <a:gd name="T7" fmla="*/ 91 h 106"/>
                    <a:gd name="T8" fmla="*/ 47 w 67"/>
                    <a:gd name="T9" fmla="*/ 65 h 106"/>
                    <a:gd name="T10" fmla="*/ 67 w 67"/>
                    <a:gd name="T11" fmla="*/ 65 h 106"/>
                    <a:gd name="T12" fmla="*/ 35 w 67"/>
                    <a:gd name="T13" fmla="*/ 106 h 106"/>
                    <a:gd name="T14" fmla="*/ 0 w 67"/>
                    <a:gd name="T15" fmla="*/ 53 h 106"/>
                    <a:gd name="T16" fmla="*/ 35 w 67"/>
                    <a:gd name="T17" fmla="*/ 0 h 106"/>
                    <a:gd name="T18" fmla="*/ 67 w 67"/>
                    <a:gd name="T19" fmla="*/ 37 h 106"/>
                    <a:gd name="T20" fmla="*/ 46 w 67"/>
                    <a:gd name="T21" fmla="*/ 3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106">
                      <a:moveTo>
                        <a:pt x="46" y="37"/>
                      </a:moveTo>
                      <a:cubicBezTo>
                        <a:pt x="46" y="22"/>
                        <a:pt x="43" y="15"/>
                        <a:pt x="34" y="15"/>
                      </a:cubicBezTo>
                      <a:cubicBezTo>
                        <a:pt x="23" y="15"/>
                        <a:pt x="21" y="26"/>
                        <a:pt x="21" y="55"/>
                      </a:cubicBezTo>
                      <a:cubicBezTo>
                        <a:pt x="21" y="85"/>
                        <a:pt x="25" y="91"/>
                        <a:pt x="34" y="91"/>
                      </a:cubicBezTo>
                      <a:cubicBezTo>
                        <a:pt x="41" y="91"/>
                        <a:pt x="47" y="87"/>
                        <a:pt x="47" y="65"/>
                      </a:cubicBezTo>
                      <a:cubicBezTo>
                        <a:pt x="67" y="65"/>
                        <a:pt x="67" y="65"/>
                        <a:pt x="67" y="65"/>
                      </a:cubicBezTo>
                      <a:cubicBezTo>
                        <a:pt x="67" y="87"/>
                        <a:pt x="62" y="106"/>
                        <a:pt x="35" y="106"/>
                      </a:cubicBezTo>
                      <a:cubicBezTo>
                        <a:pt x="4" y="106"/>
                        <a:pt x="0" y="84"/>
                        <a:pt x="0" y="53"/>
                      </a:cubicBezTo>
                      <a:cubicBezTo>
                        <a:pt x="0" y="22"/>
                        <a:pt x="4" y="0"/>
                        <a:pt x="35" y="0"/>
                      </a:cubicBezTo>
                      <a:cubicBezTo>
                        <a:pt x="64" y="0"/>
                        <a:pt x="67" y="22"/>
                        <a:pt x="67" y="37"/>
                      </a:cubicBezTo>
                      <a:lnTo>
                        <a:pt x="46"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7"/>
                <p:cNvSpPr>
                  <a:spLocks noEditPoints="1"/>
                </p:cNvSpPr>
                <p:nvPr/>
              </p:nvSpPr>
              <p:spPr bwMode="auto">
                <a:xfrm>
                  <a:off x="725488" y="1414463"/>
                  <a:ext cx="136525" cy="176213"/>
                </a:xfrm>
                <a:custGeom>
                  <a:avLst/>
                  <a:gdLst>
                    <a:gd name="T0" fmla="*/ 30 w 86"/>
                    <a:gd name="T1" fmla="*/ 0 h 111"/>
                    <a:gd name="T2" fmla="*/ 57 w 86"/>
                    <a:gd name="T3" fmla="*/ 0 h 111"/>
                    <a:gd name="T4" fmla="*/ 86 w 86"/>
                    <a:gd name="T5" fmla="*/ 111 h 111"/>
                    <a:gd name="T6" fmla="*/ 63 w 86"/>
                    <a:gd name="T7" fmla="*/ 111 h 111"/>
                    <a:gd name="T8" fmla="*/ 58 w 86"/>
                    <a:gd name="T9" fmla="*/ 87 h 111"/>
                    <a:gd name="T10" fmla="*/ 29 w 86"/>
                    <a:gd name="T11" fmla="*/ 87 h 111"/>
                    <a:gd name="T12" fmla="*/ 24 w 86"/>
                    <a:gd name="T13" fmla="*/ 111 h 111"/>
                    <a:gd name="T14" fmla="*/ 0 w 86"/>
                    <a:gd name="T15" fmla="*/ 111 h 111"/>
                    <a:gd name="T16" fmla="*/ 30 w 86"/>
                    <a:gd name="T17" fmla="*/ 0 h 111"/>
                    <a:gd name="T18" fmla="*/ 33 w 86"/>
                    <a:gd name="T19" fmla="*/ 69 h 111"/>
                    <a:gd name="T20" fmla="*/ 55 w 86"/>
                    <a:gd name="T21" fmla="*/ 69 h 111"/>
                    <a:gd name="T22" fmla="*/ 44 w 86"/>
                    <a:gd name="T23" fmla="*/ 20 h 111"/>
                    <a:gd name="T24" fmla="*/ 44 w 86"/>
                    <a:gd name="T25" fmla="*/ 20 h 111"/>
                    <a:gd name="T26" fmla="*/ 33 w 86"/>
                    <a:gd name="T27" fmla="*/ 6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111">
                      <a:moveTo>
                        <a:pt x="30" y="0"/>
                      </a:moveTo>
                      <a:lnTo>
                        <a:pt x="57" y="0"/>
                      </a:lnTo>
                      <a:lnTo>
                        <a:pt x="86" y="111"/>
                      </a:lnTo>
                      <a:lnTo>
                        <a:pt x="63" y="111"/>
                      </a:lnTo>
                      <a:lnTo>
                        <a:pt x="58" y="87"/>
                      </a:lnTo>
                      <a:lnTo>
                        <a:pt x="29" y="87"/>
                      </a:lnTo>
                      <a:lnTo>
                        <a:pt x="24" y="111"/>
                      </a:lnTo>
                      <a:lnTo>
                        <a:pt x="0" y="111"/>
                      </a:lnTo>
                      <a:lnTo>
                        <a:pt x="30" y="0"/>
                      </a:lnTo>
                      <a:close/>
                      <a:moveTo>
                        <a:pt x="33" y="69"/>
                      </a:moveTo>
                      <a:lnTo>
                        <a:pt x="55" y="69"/>
                      </a:lnTo>
                      <a:lnTo>
                        <a:pt x="44" y="20"/>
                      </a:lnTo>
                      <a:lnTo>
                        <a:pt x="44" y="20"/>
                      </a:lnTo>
                      <a:lnTo>
                        <a:pt x="33"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8"/>
                <p:cNvSpPr>
                  <a:spLocks noEditPoints="1"/>
                </p:cNvSpPr>
                <p:nvPr/>
              </p:nvSpPr>
              <p:spPr bwMode="auto">
                <a:xfrm>
                  <a:off x="879475" y="1414463"/>
                  <a:ext cx="115888" cy="176213"/>
                </a:xfrm>
                <a:custGeom>
                  <a:avLst/>
                  <a:gdLst>
                    <a:gd name="T0" fmla="*/ 0 w 67"/>
                    <a:gd name="T1" fmla="*/ 0 h 102"/>
                    <a:gd name="T2" fmla="*/ 34 w 67"/>
                    <a:gd name="T3" fmla="*/ 0 h 102"/>
                    <a:gd name="T4" fmla="*/ 67 w 67"/>
                    <a:gd name="T5" fmla="*/ 50 h 102"/>
                    <a:gd name="T6" fmla="*/ 33 w 67"/>
                    <a:gd name="T7" fmla="*/ 102 h 102"/>
                    <a:gd name="T8" fmla="*/ 0 w 67"/>
                    <a:gd name="T9" fmla="*/ 102 h 102"/>
                    <a:gd name="T10" fmla="*/ 0 w 67"/>
                    <a:gd name="T11" fmla="*/ 0 h 102"/>
                    <a:gd name="T12" fmla="*/ 21 w 67"/>
                    <a:gd name="T13" fmla="*/ 87 h 102"/>
                    <a:gd name="T14" fmla="*/ 30 w 67"/>
                    <a:gd name="T15" fmla="*/ 87 h 102"/>
                    <a:gd name="T16" fmla="*/ 47 w 67"/>
                    <a:gd name="T17" fmla="*/ 50 h 102"/>
                    <a:gd name="T18" fmla="*/ 29 w 67"/>
                    <a:gd name="T19" fmla="*/ 15 h 102"/>
                    <a:gd name="T20" fmla="*/ 21 w 67"/>
                    <a:gd name="T21" fmla="*/ 15 h 102"/>
                    <a:gd name="T22" fmla="*/ 21 w 67"/>
                    <a:gd name="T23" fmla="*/ 8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102">
                      <a:moveTo>
                        <a:pt x="0" y="0"/>
                      </a:moveTo>
                      <a:cubicBezTo>
                        <a:pt x="34" y="0"/>
                        <a:pt x="34" y="0"/>
                        <a:pt x="34" y="0"/>
                      </a:cubicBezTo>
                      <a:cubicBezTo>
                        <a:pt x="62" y="0"/>
                        <a:pt x="67" y="20"/>
                        <a:pt x="67" y="50"/>
                      </a:cubicBezTo>
                      <a:cubicBezTo>
                        <a:pt x="67" y="86"/>
                        <a:pt x="60" y="102"/>
                        <a:pt x="33" y="102"/>
                      </a:cubicBezTo>
                      <a:cubicBezTo>
                        <a:pt x="0" y="102"/>
                        <a:pt x="0" y="102"/>
                        <a:pt x="0" y="102"/>
                      </a:cubicBezTo>
                      <a:lnTo>
                        <a:pt x="0" y="0"/>
                      </a:lnTo>
                      <a:close/>
                      <a:moveTo>
                        <a:pt x="21" y="87"/>
                      </a:moveTo>
                      <a:cubicBezTo>
                        <a:pt x="30" y="87"/>
                        <a:pt x="30" y="87"/>
                        <a:pt x="30" y="87"/>
                      </a:cubicBezTo>
                      <a:cubicBezTo>
                        <a:pt x="44" y="87"/>
                        <a:pt x="47" y="78"/>
                        <a:pt x="47" y="50"/>
                      </a:cubicBezTo>
                      <a:cubicBezTo>
                        <a:pt x="47" y="27"/>
                        <a:pt x="45" y="15"/>
                        <a:pt x="29" y="15"/>
                      </a:cubicBezTo>
                      <a:cubicBezTo>
                        <a:pt x="21" y="15"/>
                        <a:pt x="21" y="15"/>
                        <a:pt x="21" y="15"/>
                      </a:cubicBezTo>
                      <a:lnTo>
                        <a:pt x="21"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9"/>
                <p:cNvSpPr>
                  <a:spLocks/>
                </p:cNvSpPr>
                <p:nvPr/>
              </p:nvSpPr>
              <p:spPr bwMode="auto">
                <a:xfrm>
                  <a:off x="1019175" y="1414463"/>
                  <a:ext cx="100013" cy="176213"/>
                </a:xfrm>
                <a:custGeom>
                  <a:avLst/>
                  <a:gdLst>
                    <a:gd name="T0" fmla="*/ 62 w 63"/>
                    <a:gd name="T1" fmla="*/ 0 h 111"/>
                    <a:gd name="T2" fmla="*/ 62 w 63"/>
                    <a:gd name="T3" fmla="*/ 19 h 111"/>
                    <a:gd name="T4" fmla="*/ 23 w 63"/>
                    <a:gd name="T5" fmla="*/ 19 h 111"/>
                    <a:gd name="T6" fmla="*/ 23 w 63"/>
                    <a:gd name="T7" fmla="*/ 45 h 111"/>
                    <a:gd name="T8" fmla="*/ 59 w 63"/>
                    <a:gd name="T9" fmla="*/ 45 h 111"/>
                    <a:gd name="T10" fmla="*/ 59 w 63"/>
                    <a:gd name="T11" fmla="*/ 63 h 111"/>
                    <a:gd name="T12" fmla="*/ 23 w 63"/>
                    <a:gd name="T13" fmla="*/ 63 h 111"/>
                    <a:gd name="T14" fmla="*/ 23 w 63"/>
                    <a:gd name="T15" fmla="*/ 92 h 111"/>
                    <a:gd name="T16" fmla="*/ 63 w 63"/>
                    <a:gd name="T17" fmla="*/ 92 h 111"/>
                    <a:gd name="T18" fmla="*/ 63 w 63"/>
                    <a:gd name="T19" fmla="*/ 111 h 111"/>
                    <a:gd name="T20" fmla="*/ 0 w 63"/>
                    <a:gd name="T21" fmla="*/ 111 h 111"/>
                    <a:gd name="T22" fmla="*/ 0 w 63"/>
                    <a:gd name="T23" fmla="*/ 0 h 111"/>
                    <a:gd name="T24" fmla="*/ 62 w 63"/>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11">
                      <a:moveTo>
                        <a:pt x="62" y="0"/>
                      </a:moveTo>
                      <a:lnTo>
                        <a:pt x="62" y="19"/>
                      </a:lnTo>
                      <a:lnTo>
                        <a:pt x="23" y="19"/>
                      </a:lnTo>
                      <a:lnTo>
                        <a:pt x="23" y="45"/>
                      </a:lnTo>
                      <a:lnTo>
                        <a:pt x="59" y="45"/>
                      </a:lnTo>
                      <a:lnTo>
                        <a:pt x="59" y="63"/>
                      </a:lnTo>
                      <a:lnTo>
                        <a:pt x="23" y="63"/>
                      </a:lnTo>
                      <a:lnTo>
                        <a:pt x="23" y="92"/>
                      </a:lnTo>
                      <a:lnTo>
                        <a:pt x="63" y="92"/>
                      </a:lnTo>
                      <a:lnTo>
                        <a:pt x="63" y="111"/>
                      </a:lnTo>
                      <a:lnTo>
                        <a:pt x="0" y="111"/>
                      </a:lnTo>
                      <a:lnTo>
                        <a:pt x="0" y="0"/>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10"/>
                <p:cNvSpPr>
                  <a:spLocks/>
                </p:cNvSpPr>
                <p:nvPr/>
              </p:nvSpPr>
              <p:spPr bwMode="auto">
                <a:xfrm>
                  <a:off x="1138238" y="1414463"/>
                  <a:ext cx="155575" cy="176213"/>
                </a:xfrm>
                <a:custGeom>
                  <a:avLst/>
                  <a:gdLst>
                    <a:gd name="T0" fmla="*/ 0 w 98"/>
                    <a:gd name="T1" fmla="*/ 0 h 111"/>
                    <a:gd name="T2" fmla="*/ 33 w 98"/>
                    <a:gd name="T3" fmla="*/ 0 h 111"/>
                    <a:gd name="T4" fmla="*/ 48 w 98"/>
                    <a:gd name="T5" fmla="*/ 78 h 111"/>
                    <a:gd name="T6" fmla="*/ 50 w 98"/>
                    <a:gd name="T7" fmla="*/ 78 h 111"/>
                    <a:gd name="T8" fmla="*/ 65 w 98"/>
                    <a:gd name="T9" fmla="*/ 0 h 111"/>
                    <a:gd name="T10" fmla="*/ 98 w 98"/>
                    <a:gd name="T11" fmla="*/ 0 h 111"/>
                    <a:gd name="T12" fmla="*/ 98 w 98"/>
                    <a:gd name="T13" fmla="*/ 111 h 111"/>
                    <a:gd name="T14" fmla="*/ 78 w 98"/>
                    <a:gd name="T15" fmla="*/ 111 h 111"/>
                    <a:gd name="T16" fmla="*/ 78 w 98"/>
                    <a:gd name="T17" fmla="*/ 23 h 111"/>
                    <a:gd name="T18" fmla="*/ 78 w 98"/>
                    <a:gd name="T19" fmla="*/ 23 h 111"/>
                    <a:gd name="T20" fmla="*/ 58 w 98"/>
                    <a:gd name="T21" fmla="*/ 111 h 111"/>
                    <a:gd name="T22" fmla="*/ 41 w 98"/>
                    <a:gd name="T23" fmla="*/ 111 h 111"/>
                    <a:gd name="T24" fmla="*/ 20 w 98"/>
                    <a:gd name="T25" fmla="*/ 23 h 111"/>
                    <a:gd name="T26" fmla="*/ 20 w 98"/>
                    <a:gd name="T27" fmla="*/ 23 h 111"/>
                    <a:gd name="T28" fmla="*/ 20 w 98"/>
                    <a:gd name="T29" fmla="*/ 111 h 111"/>
                    <a:gd name="T30" fmla="*/ 0 w 98"/>
                    <a:gd name="T31" fmla="*/ 111 h 111"/>
                    <a:gd name="T32" fmla="*/ 0 w 98"/>
                    <a:gd name="T33"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11">
                      <a:moveTo>
                        <a:pt x="0" y="0"/>
                      </a:moveTo>
                      <a:lnTo>
                        <a:pt x="33" y="0"/>
                      </a:lnTo>
                      <a:lnTo>
                        <a:pt x="48" y="78"/>
                      </a:lnTo>
                      <a:lnTo>
                        <a:pt x="50" y="78"/>
                      </a:lnTo>
                      <a:lnTo>
                        <a:pt x="65" y="0"/>
                      </a:lnTo>
                      <a:lnTo>
                        <a:pt x="98" y="0"/>
                      </a:lnTo>
                      <a:lnTo>
                        <a:pt x="98" y="111"/>
                      </a:lnTo>
                      <a:lnTo>
                        <a:pt x="78" y="111"/>
                      </a:lnTo>
                      <a:lnTo>
                        <a:pt x="78" y="23"/>
                      </a:lnTo>
                      <a:lnTo>
                        <a:pt x="78" y="23"/>
                      </a:lnTo>
                      <a:lnTo>
                        <a:pt x="58" y="111"/>
                      </a:lnTo>
                      <a:lnTo>
                        <a:pt x="41" y="111"/>
                      </a:lnTo>
                      <a:lnTo>
                        <a:pt x="20" y="23"/>
                      </a:lnTo>
                      <a:lnTo>
                        <a:pt x="20" y="23"/>
                      </a:lnTo>
                      <a:lnTo>
                        <a:pt x="20" y="111"/>
                      </a:lnTo>
                      <a:lnTo>
                        <a:pt x="0" y="11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1"/>
                <p:cNvSpPr>
                  <a:spLocks/>
                </p:cNvSpPr>
                <p:nvPr/>
              </p:nvSpPr>
              <p:spPr bwMode="auto">
                <a:xfrm>
                  <a:off x="1311275" y="1414463"/>
                  <a:ext cx="125413" cy="176213"/>
                </a:xfrm>
                <a:custGeom>
                  <a:avLst/>
                  <a:gdLst>
                    <a:gd name="T0" fmla="*/ 25 w 79"/>
                    <a:gd name="T1" fmla="*/ 0 h 111"/>
                    <a:gd name="T2" fmla="*/ 39 w 79"/>
                    <a:gd name="T3" fmla="*/ 43 h 111"/>
                    <a:gd name="T4" fmla="*/ 39 w 79"/>
                    <a:gd name="T5" fmla="*/ 43 h 111"/>
                    <a:gd name="T6" fmla="*/ 56 w 79"/>
                    <a:gd name="T7" fmla="*/ 0 h 111"/>
                    <a:gd name="T8" fmla="*/ 79 w 79"/>
                    <a:gd name="T9" fmla="*/ 0 h 111"/>
                    <a:gd name="T10" fmla="*/ 50 w 79"/>
                    <a:gd name="T11" fmla="*/ 67 h 111"/>
                    <a:gd name="T12" fmla="*/ 50 w 79"/>
                    <a:gd name="T13" fmla="*/ 111 h 111"/>
                    <a:gd name="T14" fmla="*/ 28 w 79"/>
                    <a:gd name="T15" fmla="*/ 111 h 111"/>
                    <a:gd name="T16" fmla="*/ 28 w 79"/>
                    <a:gd name="T17" fmla="*/ 67 h 111"/>
                    <a:gd name="T18" fmla="*/ 0 w 79"/>
                    <a:gd name="T19" fmla="*/ 0 h 111"/>
                    <a:gd name="T20" fmla="*/ 25 w 79"/>
                    <a:gd name="T2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111">
                      <a:moveTo>
                        <a:pt x="25" y="0"/>
                      </a:moveTo>
                      <a:lnTo>
                        <a:pt x="39" y="43"/>
                      </a:lnTo>
                      <a:lnTo>
                        <a:pt x="39" y="43"/>
                      </a:lnTo>
                      <a:lnTo>
                        <a:pt x="56" y="0"/>
                      </a:lnTo>
                      <a:lnTo>
                        <a:pt x="79" y="0"/>
                      </a:lnTo>
                      <a:lnTo>
                        <a:pt x="50" y="67"/>
                      </a:lnTo>
                      <a:lnTo>
                        <a:pt x="50" y="111"/>
                      </a:lnTo>
                      <a:lnTo>
                        <a:pt x="28" y="111"/>
                      </a:lnTo>
                      <a:lnTo>
                        <a:pt x="28" y="67"/>
                      </a:lnTo>
                      <a:lnTo>
                        <a:pt x="0" y="0"/>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2"/>
                <p:cNvSpPr>
                  <a:spLocks noEditPoints="1"/>
                </p:cNvSpPr>
                <p:nvPr/>
              </p:nvSpPr>
              <p:spPr bwMode="auto">
                <a:xfrm>
                  <a:off x="1509713" y="1411288"/>
                  <a:ext cx="120650" cy="182563"/>
                </a:xfrm>
                <a:custGeom>
                  <a:avLst/>
                  <a:gdLst>
                    <a:gd name="T0" fmla="*/ 35 w 70"/>
                    <a:gd name="T1" fmla="*/ 0 h 106"/>
                    <a:gd name="T2" fmla="*/ 70 w 70"/>
                    <a:gd name="T3" fmla="*/ 53 h 106"/>
                    <a:gd name="T4" fmla="*/ 35 w 70"/>
                    <a:gd name="T5" fmla="*/ 106 h 106"/>
                    <a:gd name="T6" fmla="*/ 0 w 70"/>
                    <a:gd name="T7" fmla="*/ 53 h 106"/>
                    <a:gd name="T8" fmla="*/ 35 w 70"/>
                    <a:gd name="T9" fmla="*/ 0 h 106"/>
                    <a:gd name="T10" fmla="*/ 35 w 70"/>
                    <a:gd name="T11" fmla="*/ 91 h 106"/>
                    <a:gd name="T12" fmla="*/ 49 w 70"/>
                    <a:gd name="T13" fmla="*/ 53 h 106"/>
                    <a:gd name="T14" fmla="*/ 35 w 70"/>
                    <a:gd name="T15" fmla="*/ 15 h 106"/>
                    <a:gd name="T16" fmla="*/ 21 w 70"/>
                    <a:gd name="T17" fmla="*/ 53 h 106"/>
                    <a:gd name="T18" fmla="*/ 35 w 70"/>
                    <a:gd name="T19" fmla="*/ 9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06">
                      <a:moveTo>
                        <a:pt x="35" y="0"/>
                      </a:moveTo>
                      <a:cubicBezTo>
                        <a:pt x="66" y="0"/>
                        <a:pt x="70" y="22"/>
                        <a:pt x="70" y="53"/>
                      </a:cubicBezTo>
                      <a:cubicBezTo>
                        <a:pt x="70" y="84"/>
                        <a:pt x="66" y="106"/>
                        <a:pt x="35" y="106"/>
                      </a:cubicBezTo>
                      <a:cubicBezTo>
                        <a:pt x="4" y="106"/>
                        <a:pt x="0" y="84"/>
                        <a:pt x="0" y="53"/>
                      </a:cubicBezTo>
                      <a:cubicBezTo>
                        <a:pt x="0" y="22"/>
                        <a:pt x="4" y="0"/>
                        <a:pt x="35" y="0"/>
                      </a:cubicBezTo>
                      <a:close/>
                      <a:moveTo>
                        <a:pt x="35" y="91"/>
                      </a:moveTo>
                      <a:cubicBezTo>
                        <a:pt x="47" y="91"/>
                        <a:pt x="49" y="80"/>
                        <a:pt x="49" y="53"/>
                      </a:cubicBezTo>
                      <a:cubicBezTo>
                        <a:pt x="49" y="26"/>
                        <a:pt x="47" y="15"/>
                        <a:pt x="35" y="15"/>
                      </a:cubicBezTo>
                      <a:cubicBezTo>
                        <a:pt x="23" y="15"/>
                        <a:pt x="21" y="26"/>
                        <a:pt x="21" y="53"/>
                      </a:cubicBezTo>
                      <a:cubicBezTo>
                        <a:pt x="21" y="80"/>
                        <a:pt x="23" y="91"/>
                        <a:pt x="3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13"/>
                <p:cNvSpPr>
                  <a:spLocks/>
                </p:cNvSpPr>
                <p:nvPr/>
              </p:nvSpPr>
              <p:spPr bwMode="auto">
                <a:xfrm>
                  <a:off x="1651000" y="1414463"/>
                  <a:ext cx="98425" cy="176213"/>
                </a:xfrm>
                <a:custGeom>
                  <a:avLst/>
                  <a:gdLst>
                    <a:gd name="T0" fmla="*/ 0 w 62"/>
                    <a:gd name="T1" fmla="*/ 0 h 111"/>
                    <a:gd name="T2" fmla="*/ 62 w 62"/>
                    <a:gd name="T3" fmla="*/ 0 h 111"/>
                    <a:gd name="T4" fmla="*/ 62 w 62"/>
                    <a:gd name="T5" fmla="*/ 19 h 111"/>
                    <a:gd name="T6" fmla="*/ 23 w 62"/>
                    <a:gd name="T7" fmla="*/ 19 h 111"/>
                    <a:gd name="T8" fmla="*/ 23 w 62"/>
                    <a:gd name="T9" fmla="*/ 45 h 111"/>
                    <a:gd name="T10" fmla="*/ 60 w 62"/>
                    <a:gd name="T11" fmla="*/ 45 h 111"/>
                    <a:gd name="T12" fmla="*/ 60 w 62"/>
                    <a:gd name="T13" fmla="*/ 63 h 111"/>
                    <a:gd name="T14" fmla="*/ 23 w 62"/>
                    <a:gd name="T15" fmla="*/ 63 h 111"/>
                    <a:gd name="T16" fmla="*/ 23 w 62"/>
                    <a:gd name="T17" fmla="*/ 111 h 111"/>
                    <a:gd name="T18" fmla="*/ 0 w 62"/>
                    <a:gd name="T19" fmla="*/ 111 h 111"/>
                    <a:gd name="T20" fmla="*/ 0 w 62"/>
                    <a:gd name="T2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1">
                      <a:moveTo>
                        <a:pt x="0" y="0"/>
                      </a:moveTo>
                      <a:lnTo>
                        <a:pt x="62" y="0"/>
                      </a:lnTo>
                      <a:lnTo>
                        <a:pt x="62" y="19"/>
                      </a:lnTo>
                      <a:lnTo>
                        <a:pt x="23" y="19"/>
                      </a:lnTo>
                      <a:lnTo>
                        <a:pt x="23" y="45"/>
                      </a:lnTo>
                      <a:lnTo>
                        <a:pt x="60" y="45"/>
                      </a:lnTo>
                      <a:lnTo>
                        <a:pt x="60" y="63"/>
                      </a:lnTo>
                      <a:lnTo>
                        <a:pt x="23" y="63"/>
                      </a:lnTo>
                      <a:lnTo>
                        <a:pt x="23" y="111"/>
                      </a:lnTo>
                      <a:lnTo>
                        <a:pt x="0" y="11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14"/>
                <p:cNvSpPr>
                  <a:spLocks/>
                </p:cNvSpPr>
                <p:nvPr/>
              </p:nvSpPr>
              <p:spPr bwMode="auto">
                <a:xfrm>
                  <a:off x="471488" y="1641475"/>
                  <a:ext cx="100013" cy="174625"/>
                </a:xfrm>
                <a:custGeom>
                  <a:avLst/>
                  <a:gdLst>
                    <a:gd name="T0" fmla="*/ 62 w 63"/>
                    <a:gd name="T1" fmla="*/ 0 h 110"/>
                    <a:gd name="T2" fmla="*/ 62 w 63"/>
                    <a:gd name="T3" fmla="*/ 19 h 110"/>
                    <a:gd name="T4" fmla="*/ 21 w 63"/>
                    <a:gd name="T5" fmla="*/ 19 h 110"/>
                    <a:gd name="T6" fmla="*/ 21 w 63"/>
                    <a:gd name="T7" fmla="*/ 44 h 110"/>
                    <a:gd name="T8" fmla="*/ 58 w 63"/>
                    <a:gd name="T9" fmla="*/ 44 h 110"/>
                    <a:gd name="T10" fmla="*/ 58 w 63"/>
                    <a:gd name="T11" fmla="*/ 62 h 110"/>
                    <a:gd name="T12" fmla="*/ 21 w 63"/>
                    <a:gd name="T13" fmla="*/ 62 h 110"/>
                    <a:gd name="T14" fmla="*/ 21 w 63"/>
                    <a:gd name="T15" fmla="*/ 92 h 110"/>
                    <a:gd name="T16" fmla="*/ 63 w 63"/>
                    <a:gd name="T17" fmla="*/ 92 h 110"/>
                    <a:gd name="T18" fmla="*/ 63 w 63"/>
                    <a:gd name="T19" fmla="*/ 110 h 110"/>
                    <a:gd name="T20" fmla="*/ 0 w 63"/>
                    <a:gd name="T21" fmla="*/ 110 h 110"/>
                    <a:gd name="T22" fmla="*/ 0 w 63"/>
                    <a:gd name="T23" fmla="*/ 0 h 110"/>
                    <a:gd name="T24" fmla="*/ 62 w 63"/>
                    <a:gd name="T25"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10">
                      <a:moveTo>
                        <a:pt x="62" y="0"/>
                      </a:moveTo>
                      <a:lnTo>
                        <a:pt x="62" y="19"/>
                      </a:lnTo>
                      <a:lnTo>
                        <a:pt x="21" y="19"/>
                      </a:lnTo>
                      <a:lnTo>
                        <a:pt x="21" y="44"/>
                      </a:lnTo>
                      <a:lnTo>
                        <a:pt x="58" y="44"/>
                      </a:lnTo>
                      <a:lnTo>
                        <a:pt x="58" y="62"/>
                      </a:lnTo>
                      <a:lnTo>
                        <a:pt x="21" y="62"/>
                      </a:lnTo>
                      <a:lnTo>
                        <a:pt x="21" y="92"/>
                      </a:lnTo>
                      <a:lnTo>
                        <a:pt x="63" y="92"/>
                      </a:lnTo>
                      <a:lnTo>
                        <a:pt x="63" y="110"/>
                      </a:lnTo>
                      <a:lnTo>
                        <a:pt x="0" y="110"/>
                      </a:lnTo>
                      <a:lnTo>
                        <a:pt x="0" y="0"/>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15"/>
                <p:cNvSpPr>
                  <a:spLocks noEditPoints="1"/>
                </p:cNvSpPr>
                <p:nvPr/>
              </p:nvSpPr>
              <p:spPr bwMode="auto">
                <a:xfrm>
                  <a:off x="582613" y="1641475"/>
                  <a:ext cx="117475" cy="174625"/>
                </a:xfrm>
                <a:custGeom>
                  <a:avLst/>
                  <a:gdLst>
                    <a:gd name="T0" fmla="*/ 0 w 68"/>
                    <a:gd name="T1" fmla="*/ 0 h 101"/>
                    <a:gd name="T2" fmla="*/ 34 w 68"/>
                    <a:gd name="T3" fmla="*/ 0 h 101"/>
                    <a:gd name="T4" fmla="*/ 68 w 68"/>
                    <a:gd name="T5" fmla="*/ 49 h 101"/>
                    <a:gd name="T6" fmla="*/ 33 w 68"/>
                    <a:gd name="T7" fmla="*/ 101 h 101"/>
                    <a:gd name="T8" fmla="*/ 0 w 68"/>
                    <a:gd name="T9" fmla="*/ 101 h 101"/>
                    <a:gd name="T10" fmla="*/ 0 w 68"/>
                    <a:gd name="T11" fmla="*/ 0 h 101"/>
                    <a:gd name="T12" fmla="*/ 21 w 68"/>
                    <a:gd name="T13" fmla="*/ 86 h 101"/>
                    <a:gd name="T14" fmla="*/ 30 w 68"/>
                    <a:gd name="T15" fmla="*/ 86 h 101"/>
                    <a:gd name="T16" fmla="*/ 47 w 68"/>
                    <a:gd name="T17" fmla="*/ 50 h 101"/>
                    <a:gd name="T18" fmla="*/ 29 w 68"/>
                    <a:gd name="T19" fmla="*/ 15 h 101"/>
                    <a:gd name="T20" fmla="*/ 21 w 68"/>
                    <a:gd name="T21" fmla="*/ 15 h 101"/>
                    <a:gd name="T22" fmla="*/ 21 w 68"/>
                    <a:gd name="T23" fmla="*/ 8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01">
                      <a:moveTo>
                        <a:pt x="0" y="0"/>
                      </a:moveTo>
                      <a:cubicBezTo>
                        <a:pt x="34" y="0"/>
                        <a:pt x="34" y="0"/>
                        <a:pt x="34" y="0"/>
                      </a:cubicBezTo>
                      <a:cubicBezTo>
                        <a:pt x="62" y="0"/>
                        <a:pt x="68" y="19"/>
                        <a:pt x="68" y="49"/>
                      </a:cubicBezTo>
                      <a:cubicBezTo>
                        <a:pt x="68" y="85"/>
                        <a:pt x="60" y="101"/>
                        <a:pt x="33" y="101"/>
                      </a:cubicBezTo>
                      <a:cubicBezTo>
                        <a:pt x="0" y="101"/>
                        <a:pt x="0" y="101"/>
                        <a:pt x="0" y="101"/>
                      </a:cubicBezTo>
                      <a:lnTo>
                        <a:pt x="0" y="0"/>
                      </a:lnTo>
                      <a:close/>
                      <a:moveTo>
                        <a:pt x="21" y="86"/>
                      </a:moveTo>
                      <a:cubicBezTo>
                        <a:pt x="30" y="86"/>
                        <a:pt x="30" y="86"/>
                        <a:pt x="30" y="86"/>
                      </a:cubicBezTo>
                      <a:cubicBezTo>
                        <a:pt x="44" y="86"/>
                        <a:pt x="47" y="77"/>
                        <a:pt x="47" y="50"/>
                      </a:cubicBezTo>
                      <a:cubicBezTo>
                        <a:pt x="47" y="27"/>
                        <a:pt x="45" y="15"/>
                        <a:pt x="29" y="15"/>
                      </a:cubicBezTo>
                      <a:cubicBezTo>
                        <a:pt x="21" y="15"/>
                        <a:pt x="21" y="15"/>
                        <a:pt x="21" y="15"/>
                      </a:cubicBezTo>
                      <a:lnTo>
                        <a:pt x="21"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16"/>
                <p:cNvSpPr>
                  <a:spLocks/>
                </p:cNvSpPr>
                <p:nvPr/>
              </p:nvSpPr>
              <p:spPr bwMode="auto">
                <a:xfrm>
                  <a:off x="714375" y="1641475"/>
                  <a:ext cx="111125" cy="177800"/>
                </a:xfrm>
                <a:custGeom>
                  <a:avLst/>
                  <a:gdLst>
                    <a:gd name="T0" fmla="*/ 20 w 65"/>
                    <a:gd name="T1" fmla="*/ 0 h 103"/>
                    <a:gd name="T2" fmla="*/ 20 w 65"/>
                    <a:gd name="T3" fmla="*/ 71 h 103"/>
                    <a:gd name="T4" fmla="*/ 32 w 65"/>
                    <a:gd name="T5" fmla="*/ 88 h 103"/>
                    <a:gd name="T6" fmla="*/ 44 w 65"/>
                    <a:gd name="T7" fmla="*/ 71 h 103"/>
                    <a:gd name="T8" fmla="*/ 44 w 65"/>
                    <a:gd name="T9" fmla="*/ 0 h 103"/>
                    <a:gd name="T10" fmla="*/ 65 w 65"/>
                    <a:gd name="T11" fmla="*/ 0 h 103"/>
                    <a:gd name="T12" fmla="*/ 65 w 65"/>
                    <a:gd name="T13" fmla="*/ 71 h 103"/>
                    <a:gd name="T14" fmla="*/ 32 w 65"/>
                    <a:gd name="T15" fmla="*/ 103 h 103"/>
                    <a:gd name="T16" fmla="*/ 0 w 65"/>
                    <a:gd name="T17" fmla="*/ 71 h 103"/>
                    <a:gd name="T18" fmla="*/ 0 w 65"/>
                    <a:gd name="T19" fmla="*/ 0 h 103"/>
                    <a:gd name="T20" fmla="*/ 20 w 65"/>
                    <a:gd name="T2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103">
                      <a:moveTo>
                        <a:pt x="20" y="0"/>
                      </a:moveTo>
                      <a:cubicBezTo>
                        <a:pt x="20" y="71"/>
                        <a:pt x="20" y="71"/>
                        <a:pt x="20" y="71"/>
                      </a:cubicBezTo>
                      <a:cubicBezTo>
                        <a:pt x="20" y="81"/>
                        <a:pt x="23" y="88"/>
                        <a:pt x="32" y="88"/>
                      </a:cubicBezTo>
                      <a:cubicBezTo>
                        <a:pt x="42" y="88"/>
                        <a:pt x="44" y="81"/>
                        <a:pt x="44" y="71"/>
                      </a:cubicBezTo>
                      <a:cubicBezTo>
                        <a:pt x="44" y="0"/>
                        <a:pt x="44" y="0"/>
                        <a:pt x="44" y="0"/>
                      </a:cubicBezTo>
                      <a:cubicBezTo>
                        <a:pt x="65" y="0"/>
                        <a:pt x="65" y="0"/>
                        <a:pt x="65" y="0"/>
                      </a:cubicBezTo>
                      <a:cubicBezTo>
                        <a:pt x="65" y="71"/>
                        <a:pt x="65" y="71"/>
                        <a:pt x="65" y="71"/>
                      </a:cubicBezTo>
                      <a:cubicBezTo>
                        <a:pt x="65" y="97"/>
                        <a:pt x="49" y="103"/>
                        <a:pt x="32" y="103"/>
                      </a:cubicBezTo>
                      <a:cubicBezTo>
                        <a:pt x="16" y="103"/>
                        <a:pt x="0" y="98"/>
                        <a:pt x="0" y="71"/>
                      </a:cubicBezTo>
                      <a:cubicBezTo>
                        <a:pt x="0" y="0"/>
                        <a:pt x="0" y="0"/>
                        <a:pt x="0" y="0"/>
                      </a:cubicBez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17"/>
                <p:cNvSpPr>
                  <a:spLocks/>
                </p:cNvSpPr>
                <p:nvPr/>
              </p:nvSpPr>
              <p:spPr bwMode="auto">
                <a:xfrm>
                  <a:off x="839788" y="1638300"/>
                  <a:ext cx="115888" cy="180975"/>
                </a:xfrm>
                <a:custGeom>
                  <a:avLst/>
                  <a:gdLst>
                    <a:gd name="T0" fmla="*/ 45 w 67"/>
                    <a:gd name="T1" fmla="*/ 36 h 105"/>
                    <a:gd name="T2" fmla="*/ 33 w 67"/>
                    <a:gd name="T3" fmla="*/ 15 h 105"/>
                    <a:gd name="T4" fmla="*/ 20 w 67"/>
                    <a:gd name="T5" fmla="*/ 54 h 105"/>
                    <a:gd name="T6" fmla="*/ 33 w 67"/>
                    <a:gd name="T7" fmla="*/ 90 h 105"/>
                    <a:gd name="T8" fmla="*/ 46 w 67"/>
                    <a:gd name="T9" fmla="*/ 65 h 105"/>
                    <a:gd name="T10" fmla="*/ 67 w 67"/>
                    <a:gd name="T11" fmla="*/ 65 h 105"/>
                    <a:gd name="T12" fmla="*/ 34 w 67"/>
                    <a:gd name="T13" fmla="*/ 105 h 105"/>
                    <a:gd name="T14" fmla="*/ 0 w 67"/>
                    <a:gd name="T15" fmla="*/ 53 h 105"/>
                    <a:gd name="T16" fmla="*/ 34 w 67"/>
                    <a:gd name="T17" fmla="*/ 0 h 105"/>
                    <a:gd name="T18" fmla="*/ 66 w 67"/>
                    <a:gd name="T19" fmla="*/ 36 h 105"/>
                    <a:gd name="T20" fmla="*/ 45 w 67"/>
                    <a:gd name="T21"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105">
                      <a:moveTo>
                        <a:pt x="45" y="36"/>
                      </a:moveTo>
                      <a:cubicBezTo>
                        <a:pt x="45" y="21"/>
                        <a:pt x="42" y="15"/>
                        <a:pt x="33" y="15"/>
                      </a:cubicBezTo>
                      <a:cubicBezTo>
                        <a:pt x="23" y="15"/>
                        <a:pt x="20" y="25"/>
                        <a:pt x="20" y="54"/>
                      </a:cubicBezTo>
                      <a:cubicBezTo>
                        <a:pt x="20" y="85"/>
                        <a:pt x="24" y="90"/>
                        <a:pt x="33" y="90"/>
                      </a:cubicBezTo>
                      <a:cubicBezTo>
                        <a:pt x="41" y="90"/>
                        <a:pt x="46" y="87"/>
                        <a:pt x="46" y="65"/>
                      </a:cubicBezTo>
                      <a:cubicBezTo>
                        <a:pt x="67" y="65"/>
                        <a:pt x="67" y="65"/>
                        <a:pt x="67" y="65"/>
                      </a:cubicBezTo>
                      <a:cubicBezTo>
                        <a:pt x="67" y="87"/>
                        <a:pt x="61" y="105"/>
                        <a:pt x="34" y="105"/>
                      </a:cubicBezTo>
                      <a:cubicBezTo>
                        <a:pt x="4" y="105"/>
                        <a:pt x="0" y="84"/>
                        <a:pt x="0" y="53"/>
                      </a:cubicBezTo>
                      <a:cubicBezTo>
                        <a:pt x="0" y="22"/>
                        <a:pt x="4" y="0"/>
                        <a:pt x="34" y="0"/>
                      </a:cubicBezTo>
                      <a:cubicBezTo>
                        <a:pt x="64" y="0"/>
                        <a:pt x="66" y="21"/>
                        <a:pt x="66" y="36"/>
                      </a:cubicBezTo>
                      <a:lnTo>
                        <a:pt x="45"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18"/>
                <p:cNvSpPr>
                  <a:spLocks noEditPoints="1"/>
                </p:cNvSpPr>
                <p:nvPr/>
              </p:nvSpPr>
              <p:spPr bwMode="auto">
                <a:xfrm>
                  <a:off x="955675" y="1641475"/>
                  <a:ext cx="136525" cy="174625"/>
                </a:xfrm>
                <a:custGeom>
                  <a:avLst/>
                  <a:gdLst>
                    <a:gd name="T0" fmla="*/ 29 w 86"/>
                    <a:gd name="T1" fmla="*/ 0 h 110"/>
                    <a:gd name="T2" fmla="*/ 57 w 86"/>
                    <a:gd name="T3" fmla="*/ 0 h 110"/>
                    <a:gd name="T4" fmla="*/ 86 w 86"/>
                    <a:gd name="T5" fmla="*/ 110 h 110"/>
                    <a:gd name="T6" fmla="*/ 63 w 86"/>
                    <a:gd name="T7" fmla="*/ 110 h 110"/>
                    <a:gd name="T8" fmla="*/ 58 w 86"/>
                    <a:gd name="T9" fmla="*/ 87 h 110"/>
                    <a:gd name="T10" fmla="*/ 28 w 86"/>
                    <a:gd name="T11" fmla="*/ 87 h 110"/>
                    <a:gd name="T12" fmla="*/ 23 w 86"/>
                    <a:gd name="T13" fmla="*/ 110 h 110"/>
                    <a:gd name="T14" fmla="*/ 0 w 86"/>
                    <a:gd name="T15" fmla="*/ 110 h 110"/>
                    <a:gd name="T16" fmla="*/ 29 w 86"/>
                    <a:gd name="T17" fmla="*/ 0 h 110"/>
                    <a:gd name="T18" fmla="*/ 32 w 86"/>
                    <a:gd name="T19" fmla="*/ 68 h 110"/>
                    <a:gd name="T20" fmla="*/ 54 w 86"/>
                    <a:gd name="T21" fmla="*/ 68 h 110"/>
                    <a:gd name="T22" fmla="*/ 43 w 86"/>
                    <a:gd name="T23" fmla="*/ 19 h 110"/>
                    <a:gd name="T24" fmla="*/ 43 w 86"/>
                    <a:gd name="T25" fmla="*/ 19 h 110"/>
                    <a:gd name="T26" fmla="*/ 32 w 86"/>
                    <a:gd name="T27" fmla="*/ 6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110">
                      <a:moveTo>
                        <a:pt x="29" y="0"/>
                      </a:moveTo>
                      <a:lnTo>
                        <a:pt x="57" y="0"/>
                      </a:lnTo>
                      <a:lnTo>
                        <a:pt x="86" y="110"/>
                      </a:lnTo>
                      <a:lnTo>
                        <a:pt x="63" y="110"/>
                      </a:lnTo>
                      <a:lnTo>
                        <a:pt x="58" y="87"/>
                      </a:lnTo>
                      <a:lnTo>
                        <a:pt x="28" y="87"/>
                      </a:lnTo>
                      <a:lnTo>
                        <a:pt x="23" y="110"/>
                      </a:lnTo>
                      <a:lnTo>
                        <a:pt x="0" y="110"/>
                      </a:lnTo>
                      <a:lnTo>
                        <a:pt x="29" y="0"/>
                      </a:lnTo>
                      <a:close/>
                      <a:moveTo>
                        <a:pt x="32" y="68"/>
                      </a:moveTo>
                      <a:lnTo>
                        <a:pt x="54" y="68"/>
                      </a:lnTo>
                      <a:lnTo>
                        <a:pt x="43" y="19"/>
                      </a:lnTo>
                      <a:lnTo>
                        <a:pt x="43" y="19"/>
                      </a:lnTo>
                      <a:lnTo>
                        <a:pt x="32"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19"/>
                <p:cNvSpPr>
                  <a:spLocks/>
                </p:cNvSpPr>
                <p:nvPr/>
              </p:nvSpPr>
              <p:spPr bwMode="auto">
                <a:xfrm>
                  <a:off x="1077913" y="1641475"/>
                  <a:ext cx="111125" cy="174625"/>
                </a:xfrm>
                <a:custGeom>
                  <a:avLst/>
                  <a:gdLst>
                    <a:gd name="T0" fmla="*/ 70 w 70"/>
                    <a:gd name="T1" fmla="*/ 0 h 110"/>
                    <a:gd name="T2" fmla="*/ 70 w 70"/>
                    <a:gd name="T3" fmla="*/ 19 h 110"/>
                    <a:gd name="T4" fmla="*/ 46 w 70"/>
                    <a:gd name="T5" fmla="*/ 19 h 110"/>
                    <a:gd name="T6" fmla="*/ 46 w 70"/>
                    <a:gd name="T7" fmla="*/ 110 h 110"/>
                    <a:gd name="T8" fmla="*/ 23 w 70"/>
                    <a:gd name="T9" fmla="*/ 110 h 110"/>
                    <a:gd name="T10" fmla="*/ 23 w 70"/>
                    <a:gd name="T11" fmla="*/ 19 h 110"/>
                    <a:gd name="T12" fmla="*/ 0 w 70"/>
                    <a:gd name="T13" fmla="*/ 19 h 110"/>
                    <a:gd name="T14" fmla="*/ 0 w 70"/>
                    <a:gd name="T15" fmla="*/ 0 h 110"/>
                    <a:gd name="T16" fmla="*/ 70 w 70"/>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110">
                      <a:moveTo>
                        <a:pt x="70" y="0"/>
                      </a:moveTo>
                      <a:lnTo>
                        <a:pt x="70" y="19"/>
                      </a:lnTo>
                      <a:lnTo>
                        <a:pt x="46" y="19"/>
                      </a:lnTo>
                      <a:lnTo>
                        <a:pt x="46" y="110"/>
                      </a:lnTo>
                      <a:lnTo>
                        <a:pt x="23" y="110"/>
                      </a:lnTo>
                      <a:lnTo>
                        <a:pt x="23" y="19"/>
                      </a:lnTo>
                      <a:lnTo>
                        <a:pt x="0" y="19"/>
                      </a:lnTo>
                      <a:lnTo>
                        <a:pt x="0" y="0"/>
                      </a:lnTo>
                      <a:lnTo>
                        <a:pt x="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Rectangle 20"/>
                <p:cNvSpPr>
                  <a:spLocks noChangeArrowheads="1"/>
                </p:cNvSpPr>
                <p:nvPr/>
              </p:nvSpPr>
              <p:spPr bwMode="auto">
                <a:xfrm>
                  <a:off x="1200150" y="1641475"/>
                  <a:ext cx="34925" cy="174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21"/>
                <p:cNvSpPr>
                  <a:spLocks noEditPoints="1"/>
                </p:cNvSpPr>
                <p:nvPr/>
              </p:nvSpPr>
              <p:spPr bwMode="auto">
                <a:xfrm>
                  <a:off x="1250950" y="1638300"/>
                  <a:ext cx="119063" cy="180975"/>
                </a:xfrm>
                <a:custGeom>
                  <a:avLst/>
                  <a:gdLst>
                    <a:gd name="T0" fmla="*/ 35 w 69"/>
                    <a:gd name="T1" fmla="*/ 0 h 105"/>
                    <a:gd name="T2" fmla="*/ 69 w 69"/>
                    <a:gd name="T3" fmla="*/ 53 h 105"/>
                    <a:gd name="T4" fmla="*/ 35 w 69"/>
                    <a:gd name="T5" fmla="*/ 105 h 105"/>
                    <a:gd name="T6" fmla="*/ 0 w 69"/>
                    <a:gd name="T7" fmla="*/ 53 h 105"/>
                    <a:gd name="T8" fmla="*/ 35 w 69"/>
                    <a:gd name="T9" fmla="*/ 0 h 105"/>
                    <a:gd name="T10" fmla="*/ 35 w 69"/>
                    <a:gd name="T11" fmla="*/ 90 h 105"/>
                    <a:gd name="T12" fmla="*/ 49 w 69"/>
                    <a:gd name="T13" fmla="*/ 53 h 105"/>
                    <a:gd name="T14" fmla="*/ 35 w 69"/>
                    <a:gd name="T15" fmla="*/ 15 h 105"/>
                    <a:gd name="T16" fmla="*/ 20 w 69"/>
                    <a:gd name="T17" fmla="*/ 53 h 105"/>
                    <a:gd name="T18" fmla="*/ 35 w 69"/>
                    <a:gd name="T19" fmla="*/ 9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105">
                      <a:moveTo>
                        <a:pt x="35" y="0"/>
                      </a:moveTo>
                      <a:cubicBezTo>
                        <a:pt x="65" y="0"/>
                        <a:pt x="69" y="22"/>
                        <a:pt x="69" y="53"/>
                      </a:cubicBezTo>
                      <a:cubicBezTo>
                        <a:pt x="69" y="84"/>
                        <a:pt x="65" y="105"/>
                        <a:pt x="35" y="105"/>
                      </a:cubicBezTo>
                      <a:cubicBezTo>
                        <a:pt x="4" y="105"/>
                        <a:pt x="0" y="84"/>
                        <a:pt x="0" y="53"/>
                      </a:cubicBezTo>
                      <a:cubicBezTo>
                        <a:pt x="0" y="22"/>
                        <a:pt x="4" y="0"/>
                        <a:pt x="35" y="0"/>
                      </a:cubicBezTo>
                      <a:close/>
                      <a:moveTo>
                        <a:pt x="35" y="90"/>
                      </a:moveTo>
                      <a:cubicBezTo>
                        <a:pt x="47" y="90"/>
                        <a:pt x="49" y="80"/>
                        <a:pt x="49" y="53"/>
                      </a:cubicBezTo>
                      <a:cubicBezTo>
                        <a:pt x="49" y="25"/>
                        <a:pt x="47" y="15"/>
                        <a:pt x="35" y="15"/>
                      </a:cubicBezTo>
                      <a:cubicBezTo>
                        <a:pt x="22" y="15"/>
                        <a:pt x="20" y="25"/>
                        <a:pt x="20" y="53"/>
                      </a:cubicBezTo>
                      <a:cubicBezTo>
                        <a:pt x="20" y="80"/>
                        <a:pt x="22" y="90"/>
                        <a:pt x="35"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22"/>
                <p:cNvSpPr>
                  <a:spLocks/>
                </p:cNvSpPr>
                <p:nvPr/>
              </p:nvSpPr>
              <p:spPr bwMode="auto">
                <a:xfrm>
                  <a:off x="1385888" y="1641475"/>
                  <a:ext cx="115888" cy="174625"/>
                </a:xfrm>
                <a:custGeom>
                  <a:avLst/>
                  <a:gdLst>
                    <a:gd name="T0" fmla="*/ 26 w 73"/>
                    <a:gd name="T1" fmla="*/ 0 h 110"/>
                    <a:gd name="T2" fmla="*/ 52 w 73"/>
                    <a:gd name="T3" fmla="*/ 75 h 110"/>
                    <a:gd name="T4" fmla="*/ 53 w 73"/>
                    <a:gd name="T5" fmla="*/ 75 h 110"/>
                    <a:gd name="T6" fmla="*/ 53 w 73"/>
                    <a:gd name="T7" fmla="*/ 0 h 110"/>
                    <a:gd name="T8" fmla="*/ 73 w 73"/>
                    <a:gd name="T9" fmla="*/ 0 h 110"/>
                    <a:gd name="T10" fmla="*/ 73 w 73"/>
                    <a:gd name="T11" fmla="*/ 110 h 110"/>
                    <a:gd name="T12" fmla="*/ 48 w 73"/>
                    <a:gd name="T13" fmla="*/ 110 h 110"/>
                    <a:gd name="T14" fmla="*/ 20 w 73"/>
                    <a:gd name="T15" fmla="*/ 33 h 110"/>
                    <a:gd name="T16" fmla="*/ 20 w 73"/>
                    <a:gd name="T17" fmla="*/ 33 h 110"/>
                    <a:gd name="T18" fmla="*/ 20 w 73"/>
                    <a:gd name="T19" fmla="*/ 110 h 110"/>
                    <a:gd name="T20" fmla="*/ 0 w 73"/>
                    <a:gd name="T21" fmla="*/ 110 h 110"/>
                    <a:gd name="T22" fmla="*/ 0 w 73"/>
                    <a:gd name="T23" fmla="*/ 0 h 110"/>
                    <a:gd name="T24" fmla="*/ 26 w 73"/>
                    <a:gd name="T25"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110">
                      <a:moveTo>
                        <a:pt x="26" y="0"/>
                      </a:moveTo>
                      <a:lnTo>
                        <a:pt x="52" y="75"/>
                      </a:lnTo>
                      <a:lnTo>
                        <a:pt x="53" y="75"/>
                      </a:lnTo>
                      <a:lnTo>
                        <a:pt x="53" y="0"/>
                      </a:lnTo>
                      <a:lnTo>
                        <a:pt x="73" y="0"/>
                      </a:lnTo>
                      <a:lnTo>
                        <a:pt x="73" y="110"/>
                      </a:lnTo>
                      <a:lnTo>
                        <a:pt x="48" y="110"/>
                      </a:lnTo>
                      <a:lnTo>
                        <a:pt x="20" y="33"/>
                      </a:lnTo>
                      <a:lnTo>
                        <a:pt x="20" y="33"/>
                      </a:lnTo>
                      <a:lnTo>
                        <a:pt x="20" y="110"/>
                      </a:lnTo>
                      <a:lnTo>
                        <a:pt x="0" y="110"/>
                      </a:lnTo>
                      <a:lnTo>
                        <a:pt x="0"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23"/>
                <p:cNvSpPr>
                  <a:spLocks noEditPoints="1"/>
                </p:cNvSpPr>
                <p:nvPr/>
              </p:nvSpPr>
              <p:spPr bwMode="auto">
                <a:xfrm>
                  <a:off x="1509713" y="1641475"/>
                  <a:ext cx="138113" cy="174625"/>
                </a:xfrm>
                <a:custGeom>
                  <a:avLst/>
                  <a:gdLst>
                    <a:gd name="T0" fmla="*/ 29 w 87"/>
                    <a:gd name="T1" fmla="*/ 0 h 110"/>
                    <a:gd name="T2" fmla="*/ 57 w 87"/>
                    <a:gd name="T3" fmla="*/ 0 h 110"/>
                    <a:gd name="T4" fmla="*/ 87 w 87"/>
                    <a:gd name="T5" fmla="*/ 110 h 110"/>
                    <a:gd name="T6" fmla="*/ 63 w 87"/>
                    <a:gd name="T7" fmla="*/ 110 h 110"/>
                    <a:gd name="T8" fmla="*/ 59 w 87"/>
                    <a:gd name="T9" fmla="*/ 87 h 110"/>
                    <a:gd name="T10" fmla="*/ 29 w 87"/>
                    <a:gd name="T11" fmla="*/ 87 h 110"/>
                    <a:gd name="T12" fmla="*/ 24 w 87"/>
                    <a:gd name="T13" fmla="*/ 110 h 110"/>
                    <a:gd name="T14" fmla="*/ 0 w 87"/>
                    <a:gd name="T15" fmla="*/ 110 h 110"/>
                    <a:gd name="T16" fmla="*/ 29 w 87"/>
                    <a:gd name="T17" fmla="*/ 0 h 110"/>
                    <a:gd name="T18" fmla="*/ 32 w 87"/>
                    <a:gd name="T19" fmla="*/ 68 h 110"/>
                    <a:gd name="T20" fmla="*/ 54 w 87"/>
                    <a:gd name="T21" fmla="*/ 68 h 110"/>
                    <a:gd name="T22" fmla="*/ 43 w 87"/>
                    <a:gd name="T23" fmla="*/ 19 h 110"/>
                    <a:gd name="T24" fmla="*/ 43 w 87"/>
                    <a:gd name="T25" fmla="*/ 19 h 110"/>
                    <a:gd name="T26" fmla="*/ 32 w 87"/>
                    <a:gd name="T27" fmla="*/ 6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10">
                      <a:moveTo>
                        <a:pt x="29" y="0"/>
                      </a:moveTo>
                      <a:lnTo>
                        <a:pt x="57" y="0"/>
                      </a:lnTo>
                      <a:lnTo>
                        <a:pt x="87" y="110"/>
                      </a:lnTo>
                      <a:lnTo>
                        <a:pt x="63" y="110"/>
                      </a:lnTo>
                      <a:lnTo>
                        <a:pt x="59" y="87"/>
                      </a:lnTo>
                      <a:lnTo>
                        <a:pt x="29" y="87"/>
                      </a:lnTo>
                      <a:lnTo>
                        <a:pt x="24" y="110"/>
                      </a:lnTo>
                      <a:lnTo>
                        <a:pt x="0" y="110"/>
                      </a:lnTo>
                      <a:lnTo>
                        <a:pt x="29" y="0"/>
                      </a:lnTo>
                      <a:close/>
                      <a:moveTo>
                        <a:pt x="32" y="68"/>
                      </a:moveTo>
                      <a:lnTo>
                        <a:pt x="54" y="68"/>
                      </a:lnTo>
                      <a:lnTo>
                        <a:pt x="43" y="19"/>
                      </a:lnTo>
                      <a:lnTo>
                        <a:pt x="43" y="19"/>
                      </a:lnTo>
                      <a:lnTo>
                        <a:pt x="32"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24"/>
                <p:cNvSpPr>
                  <a:spLocks/>
                </p:cNvSpPr>
                <p:nvPr/>
              </p:nvSpPr>
              <p:spPr bwMode="auto">
                <a:xfrm>
                  <a:off x="1655763" y="1641475"/>
                  <a:ext cx="98425" cy="174625"/>
                </a:xfrm>
                <a:custGeom>
                  <a:avLst/>
                  <a:gdLst>
                    <a:gd name="T0" fmla="*/ 0 w 62"/>
                    <a:gd name="T1" fmla="*/ 110 h 110"/>
                    <a:gd name="T2" fmla="*/ 0 w 62"/>
                    <a:gd name="T3" fmla="*/ 0 h 110"/>
                    <a:gd name="T4" fmla="*/ 23 w 62"/>
                    <a:gd name="T5" fmla="*/ 0 h 110"/>
                    <a:gd name="T6" fmla="*/ 23 w 62"/>
                    <a:gd name="T7" fmla="*/ 92 h 110"/>
                    <a:gd name="T8" fmla="*/ 62 w 62"/>
                    <a:gd name="T9" fmla="*/ 92 h 110"/>
                    <a:gd name="T10" fmla="*/ 62 w 62"/>
                    <a:gd name="T11" fmla="*/ 110 h 110"/>
                    <a:gd name="T12" fmla="*/ 0 w 62"/>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62" h="110">
                      <a:moveTo>
                        <a:pt x="0" y="110"/>
                      </a:moveTo>
                      <a:lnTo>
                        <a:pt x="0" y="0"/>
                      </a:lnTo>
                      <a:lnTo>
                        <a:pt x="23" y="0"/>
                      </a:lnTo>
                      <a:lnTo>
                        <a:pt x="23" y="92"/>
                      </a:lnTo>
                      <a:lnTo>
                        <a:pt x="62" y="92"/>
                      </a:lnTo>
                      <a:lnTo>
                        <a:pt x="62" y="110"/>
                      </a:lnTo>
                      <a:lnTo>
                        <a:pt x="0"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0" name="Group 49"/>
              <p:cNvGrpSpPr>
                <a:grpSpLocks noChangeAspect="1"/>
              </p:cNvGrpSpPr>
              <p:nvPr/>
            </p:nvGrpSpPr>
            <p:grpSpPr>
              <a:xfrm>
                <a:off x="4789780" y="2112208"/>
                <a:ext cx="1590249" cy="228600"/>
                <a:chOff x="471488" y="1863725"/>
                <a:chExt cx="1270000" cy="182563"/>
              </a:xfrm>
              <a:solidFill>
                <a:schemeClr val="accent2"/>
              </a:solidFill>
            </p:grpSpPr>
            <p:sp>
              <p:nvSpPr>
                <p:cNvPr id="51" name="Freeform 25"/>
                <p:cNvSpPr>
                  <a:spLocks/>
                </p:cNvSpPr>
                <p:nvPr/>
              </p:nvSpPr>
              <p:spPr bwMode="auto">
                <a:xfrm>
                  <a:off x="471488" y="1866900"/>
                  <a:ext cx="100013" cy="176213"/>
                </a:xfrm>
                <a:custGeom>
                  <a:avLst/>
                  <a:gdLst>
                    <a:gd name="T0" fmla="*/ 62 w 63"/>
                    <a:gd name="T1" fmla="*/ 0 h 111"/>
                    <a:gd name="T2" fmla="*/ 62 w 63"/>
                    <a:gd name="T3" fmla="*/ 19 h 111"/>
                    <a:gd name="T4" fmla="*/ 21 w 63"/>
                    <a:gd name="T5" fmla="*/ 19 h 111"/>
                    <a:gd name="T6" fmla="*/ 21 w 63"/>
                    <a:gd name="T7" fmla="*/ 45 h 111"/>
                    <a:gd name="T8" fmla="*/ 58 w 63"/>
                    <a:gd name="T9" fmla="*/ 45 h 111"/>
                    <a:gd name="T10" fmla="*/ 58 w 63"/>
                    <a:gd name="T11" fmla="*/ 63 h 111"/>
                    <a:gd name="T12" fmla="*/ 21 w 63"/>
                    <a:gd name="T13" fmla="*/ 63 h 111"/>
                    <a:gd name="T14" fmla="*/ 21 w 63"/>
                    <a:gd name="T15" fmla="*/ 92 h 111"/>
                    <a:gd name="T16" fmla="*/ 63 w 63"/>
                    <a:gd name="T17" fmla="*/ 92 h 111"/>
                    <a:gd name="T18" fmla="*/ 63 w 63"/>
                    <a:gd name="T19" fmla="*/ 111 h 111"/>
                    <a:gd name="T20" fmla="*/ 0 w 63"/>
                    <a:gd name="T21" fmla="*/ 111 h 111"/>
                    <a:gd name="T22" fmla="*/ 0 w 63"/>
                    <a:gd name="T23" fmla="*/ 0 h 111"/>
                    <a:gd name="T24" fmla="*/ 62 w 63"/>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11">
                      <a:moveTo>
                        <a:pt x="62" y="0"/>
                      </a:moveTo>
                      <a:lnTo>
                        <a:pt x="62" y="19"/>
                      </a:lnTo>
                      <a:lnTo>
                        <a:pt x="21" y="19"/>
                      </a:lnTo>
                      <a:lnTo>
                        <a:pt x="21" y="45"/>
                      </a:lnTo>
                      <a:lnTo>
                        <a:pt x="58" y="45"/>
                      </a:lnTo>
                      <a:lnTo>
                        <a:pt x="58" y="63"/>
                      </a:lnTo>
                      <a:lnTo>
                        <a:pt x="21" y="63"/>
                      </a:lnTo>
                      <a:lnTo>
                        <a:pt x="21" y="92"/>
                      </a:lnTo>
                      <a:lnTo>
                        <a:pt x="63" y="92"/>
                      </a:lnTo>
                      <a:lnTo>
                        <a:pt x="63" y="111"/>
                      </a:lnTo>
                      <a:lnTo>
                        <a:pt x="0" y="111"/>
                      </a:lnTo>
                      <a:lnTo>
                        <a:pt x="0" y="0"/>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26"/>
                <p:cNvSpPr>
                  <a:spLocks/>
                </p:cNvSpPr>
                <p:nvPr/>
              </p:nvSpPr>
              <p:spPr bwMode="auto">
                <a:xfrm>
                  <a:off x="590550" y="1866900"/>
                  <a:ext cx="128588" cy="176213"/>
                </a:xfrm>
                <a:custGeom>
                  <a:avLst/>
                  <a:gdLst>
                    <a:gd name="T0" fmla="*/ 2 w 81"/>
                    <a:gd name="T1" fmla="*/ 0 h 111"/>
                    <a:gd name="T2" fmla="*/ 26 w 81"/>
                    <a:gd name="T3" fmla="*/ 0 h 111"/>
                    <a:gd name="T4" fmla="*/ 40 w 81"/>
                    <a:gd name="T5" fmla="*/ 36 h 111"/>
                    <a:gd name="T6" fmla="*/ 54 w 81"/>
                    <a:gd name="T7" fmla="*/ 0 h 111"/>
                    <a:gd name="T8" fmla="*/ 79 w 81"/>
                    <a:gd name="T9" fmla="*/ 0 h 111"/>
                    <a:gd name="T10" fmla="*/ 53 w 81"/>
                    <a:gd name="T11" fmla="*/ 55 h 111"/>
                    <a:gd name="T12" fmla="*/ 81 w 81"/>
                    <a:gd name="T13" fmla="*/ 111 h 111"/>
                    <a:gd name="T14" fmla="*/ 55 w 81"/>
                    <a:gd name="T15" fmla="*/ 111 h 111"/>
                    <a:gd name="T16" fmla="*/ 40 w 81"/>
                    <a:gd name="T17" fmla="*/ 73 h 111"/>
                    <a:gd name="T18" fmla="*/ 23 w 81"/>
                    <a:gd name="T19" fmla="*/ 111 h 111"/>
                    <a:gd name="T20" fmla="*/ 0 w 81"/>
                    <a:gd name="T21" fmla="*/ 111 h 111"/>
                    <a:gd name="T22" fmla="*/ 27 w 81"/>
                    <a:gd name="T23" fmla="*/ 55 h 111"/>
                    <a:gd name="T24" fmla="*/ 2 w 81"/>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111">
                      <a:moveTo>
                        <a:pt x="2" y="0"/>
                      </a:moveTo>
                      <a:lnTo>
                        <a:pt x="26" y="0"/>
                      </a:lnTo>
                      <a:lnTo>
                        <a:pt x="40" y="36"/>
                      </a:lnTo>
                      <a:lnTo>
                        <a:pt x="54" y="0"/>
                      </a:lnTo>
                      <a:lnTo>
                        <a:pt x="79" y="0"/>
                      </a:lnTo>
                      <a:lnTo>
                        <a:pt x="53" y="55"/>
                      </a:lnTo>
                      <a:lnTo>
                        <a:pt x="81" y="111"/>
                      </a:lnTo>
                      <a:lnTo>
                        <a:pt x="55" y="111"/>
                      </a:lnTo>
                      <a:lnTo>
                        <a:pt x="40" y="73"/>
                      </a:lnTo>
                      <a:lnTo>
                        <a:pt x="23" y="111"/>
                      </a:lnTo>
                      <a:lnTo>
                        <a:pt x="0" y="111"/>
                      </a:lnTo>
                      <a:lnTo>
                        <a:pt x="27" y="55"/>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27"/>
                <p:cNvSpPr>
                  <a:spLocks/>
                </p:cNvSpPr>
                <p:nvPr/>
              </p:nvSpPr>
              <p:spPr bwMode="auto">
                <a:xfrm>
                  <a:off x="728663" y="1863725"/>
                  <a:ext cx="115888" cy="182563"/>
                </a:xfrm>
                <a:custGeom>
                  <a:avLst/>
                  <a:gdLst>
                    <a:gd name="T0" fmla="*/ 45 w 67"/>
                    <a:gd name="T1" fmla="*/ 37 h 106"/>
                    <a:gd name="T2" fmla="*/ 33 w 67"/>
                    <a:gd name="T3" fmla="*/ 15 h 106"/>
                    <a:gd name="T4" fmla="*/ 20 w 67"/>
                    <a:gd name="T5" fmla="*/ 55 h 106"/>
                    <a:gd name="T6" fmla="*/ 33 w 67"/>
                    <a:gd name="T7" fmla="*/ 91 h 106"/>
                    <a:gd name="T8" fmla="*/ 46 w 67"/>
                    <a:gd name="T9" fmla="*/ 65 h 106"/>
                    <a:gd name="T10" fmla="*/ 67 w 67"/>
                    <a:gd name="T11" fmla="*/ 65 h 106"/>
                    <a:gd name="T12" fmla="*/ 34 w 67"/>
                    <a:gd name="T13" fmla="*/ 106 h 106"/>
                    <a:gd name="T14" fmla="*/ 0 w 67"/>
                    <a:gd name="T15" fmla="*/ 53 h 106"/>
                    <a:gd name="T16" fmla="*/ 34 w 67"/>
                    <a:gd name="T17" fmla="*/ 0 h 106"/>
                    <a:gd name="T18" fmla="*/ 66 w 67"/>
                    <a:gd name="T19" fmla="*/ 37 h 106"/>
                    <a:gd name="T20" fmla="*/ 45 w 67"/>
                    <a:gd name="T21" fmla="*/ 3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106">
                      <a:moveTo>
                        <a:pt x="45" y="37"/>
                      </a:moveTo>
                      <a:cubicBezTo>
                        <a:pt x="45" y="22"/>
                        <a:pt x="42" y="15"/>
                        <a:pt x="33" y="15"/>
                      </a:cubicBezTo>
                      <a:cubicBezTo>
                        <a:pt x="23" y="15"/>
                        <a:pt x="20" y="26"/>
                        <a:pt x="20" y="55"/>
                      </a:cubicBezTo>
                      <a:cubicBezTo>
                        <a:pt x="20" y="85"/>
                        <a:pt x="24" y="91"/>
                        <a:pt x="33" y="91"/>
                      </a:cubicBezTo>
                      <a:cubicBezTo>
                        <a:pt x="41" y="91"/>
                        <a:pt x="46" y="87"/>
                        <a:pt x="46" y="65"/>
                      </a:cubicBezTo>
                      <a:cubicBezTo>
                        <a:pt x="67" y="65"/>
                        <a:pt x="67" y="65"/>
                        <a:pt x="67" y="65"/>
                      </a:cubicBezTo>
                      <a:cubicBezTo>
                        <a:pt x="67" y="87"/>
                        <a:pt x="61" y="106"/>
                        <a:pt x="34" y="106"/>
                      </a:cubicBezTo>
                      <a:cubicBezTo>
                        <a:pt x="3" y="106"/>
                        <a:pt x="0" y="84"/>
                        <a:pt x="0" y="53"/>
                      </a:cubicBezTo>
                      <a:cubicBezTo>
                        <a:pt x="0" y="22"/>
                        <a:pt x="3" y="0"/>
                        <a:pt x="34" y="0"/>
                      </a:cubicBezTo>
                      <a:cubicBezTo>
                        <a:pt x="64" y="0"/>
                        <a:pt x="66" y="22"/>
                        <a:pt x="66" y="37"/>
                      </a:cubicBezTo>
                      <a:lnTo>
                        <a:pt x="45"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28"/>
                <p:cNvSpPr>
                  <a:spLocks/>
                </p:cNvSpPr>
                <p:nvPr/>
              </p:nvSpPr>
              <p:spPr bwMode="auto">
                <a:xfrm>
                  <a:off x="868363" y="1866900"/>
                  <a:ext cx="101600" cy="176213"/>
                </a:xfrm>
                <a:custGeom>
                  <a:avLst/>
                  <a:gdLst>
                    <a:gd name="T0" fmla="*/ 62 w 64"/>
                    <a:gd name="T1" fmla="*/ 0 h 111"/>
                    <a:gd name="T2" fmla="*/ 62 w 64"/>
                    <a:gd name="T3" fmla="*/ 19 h 111"/>
                    <a:gd name="T4" fmla="*/ 23 w 64"/>
                    <a:gd name="T5" fmla="*/ 19 h 111"/>
                    <a:gd name="T6" fmla="*/ 23 w 64"/>
                    <a:gd name="T7" fmla="*/ 45 h 111"/>
                    <a:gd name="T8" fmla="*/ 60 w 64"/>
                    <a:gd name="T9" fmla="*/ 45 h 111"/>
                    <a:gd name="T10" fmla="*/ 60 w 64"/>
                    <a:gd name="T11" fmla="*/ 63 h 111"/>
                    <a:gd name="T12" fmla="*/ 23 w 64"/>
                    <a:gd name="T13" fmla="*/ 63 h 111"/>
                    <a:gd name="T14" fmla="*/ 23 w 64"/>
                    <a:gd name="T15" fmla="*/ 92 h 111"/>
                    <a:gd name="T16" fmla="*/ 64 w 64"/>
                    <a:gd name="T17" fmla="*/ 92 h 111"/>
                    <a:gd name="T18" fmla="*/ 64 w 64"/>
                    <a:gd name="T19" fmla="*/ 111 h 111"/>
                    <a:gd name="T20" fmla="*/ 0 w 64"/>
                    <a:gd name="T21" fmla="*/ 111 h 111"/>
                    <a:gd name="T22" fmla="*/ 0 w 64"/>
                    <a:gd name="T23" fmla="*/ 0 h 111"/>
                    <a:gd name="T24" fmla="*/ 62 w 64"/>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111">
                      <a:moveTo>
                        <a:pt x="62" y="0"/>
                      </a:moveTo>
                      <a:lnTo>
                        <a:pt x="62" y="19"/>
                      </a:lnTo>
                      <a:lnTo>
                        <a:pt x="23" y="19"/>
                      </a:lnTo>
                      <a:lnTo>
                        <a:pt x="23" y="45"/>
                      </a:lnTo>
                      <a:lnTo>
                        <a:pt x="60" y="45"/>
                      </a:lnTo>
                      <a:lnTo>
                        <a:pt x="60" y="63"/>
                      </a:lnTo>
                      <a:lnTo>
                        <a:pt x="23" y="63"/>
                      </a:lnTo>
                      <a:lnTo>
                        <a:pt x="23" y="92"/>
                      </a:lnTo>
                      <a:lnTo>
                        <a:pt x="64" y="92"/>
                      </a:lnTo>
                      <a:lnTo>
                        <a:pt x="64" y="111"/>
                      </a:lnTo>
                      <a:lnTo>
                        <a:pt x="0" y="111"/>
                      </a:lnTo>
                      <a:lnTo>
                        <a:pt x="0" y="0"/>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29"/>
                <p:cNvSpPr>
                  <a:spLocks/>
                </p:cNvSpPr>
                <p:nvPr/>
              </p:nvSpPr>
              <p:spPr bwMode="auto">
                <a:xfrm>
                  <a:off x="992188" y="1866900"/>
                  <a:ext cx="98425" cy="176213"/>
                </a:xfrm>
                <a:custGeom>
                  <a:avLst/>
                  <a:gdLst>
                    <a:gd name="T0" fmla="*/ 0 w 62"/>
                    <a:gd name="T1" fmla="*/ 111 h 111"/>
                    <a:gd name="T2" fmla="*/ 0 w 62"/>
                    <a:gd name="T3" fmla="*/ 0 h 111"/>
                    <a:gd name="T4" fmla="*/ 23 w 62"/>
                    <a:gd name="T5" fmla="*/ 0 h 111"/>
                    <a:gd name="T6" fmla="*/ 23 w 62"/>
                    <a:gd name="T7" fmla="*/ 92 h 111"/>
                    <a:gd name="T8" fmla="*/ 62 w 62"/>
                    <a:gd name="T9" fmla="*/ 92 h 111"/>
                    <a:gd name="T10" fmla="*/ 62 w 62"/>
                    <a:gd name="T11" fmla="*/ 111 h 111"/>
                    <a:gd name="T12" fmla="*/ 0 w 62"/>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62" h="111">
                      <a:moveTo>
                        <a:pt x="0" y="111"/>
                      </a:moveTo>
                      <a:lnTo>
                        <a:pt x="0" y="0"/>
                      </a:lnTo>
                      <a:lnTo>
                        <a:pt x="23" y="0"/>
                      </a:lnTo>
                      <a:lnTo>
                        <a:pt x="23" y="92"/>
                      </a:lnTo>
                      <a:lnTo>
                        <a:pt x="62" y="92"/>
                      </a:lnTo>
                      <a:lnTo>
                        <a:pt x="62" y="111"/>
                      </a:lnTo>
                      <a:lnTo>
                        <a:pt x="0"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30"/>
                <p:cNvSpPr>
                  <a:spLocks/>
                </p:cNvSpPr>
                <p:nvPr/>
              </p:nvSpPr>
              <p:spPr bwMode="auto">
                <a:xfrm>
                  <a:off x="1112838" y="1866900"/>
                  <a:ext cx="98425" cy="176213"/>
                </a:xfrm>
                <a:custGeom>
                  <a:avLst/>
                  <a:gdLst>
                    <a:gd name="T0" fmla="*/ 0 w 62"/>
                    <a:gd name="T1" fmla="*/ 111 h 111"/>
                    <a:gd name="T2" fmla="*/ 0 w 62"/>
                    <a:gd name="T3" fmla="*/ 0 h 111"/>
                    <a:gd name="T4" fmla="*/ 23 w 62"/>
                    <a:gd name="T5" fmla="*/ 0 h 111"/>
                    <a:gd name="T6" fmla="*/ 23 w 62"/>
                    <a:gd name="T7" fmla="*/ 92 h 111"/>
                    <a:gd name="T8" fmla="*/ 62 w 62"/>
                    <a:gd name="T9" fmla="*/ 92 h 111"/>
                    <a:gd name="T10" fmla="*/ 62 w 62"/>
                    <a:gd name="T11" fmla="*/ 111 h 111"/>
                    <a:gd name="T12" fmla="*/ 0 w 62"/>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62" h="111">
                      <a:moveTo>
                        <a:pt x="0" y="111"/>
                      </a:moveTo>
                      <a:lnTo>
                        <a:pt x="0" y="0"/>
                      </a:lnTo>
                      <a:lnTo>
                        <a:pt x="23" y="0"/>
                      </a:lnTo>
                      <a:lnTo>
                        <a:pt x="23" y="92"/>
                      </a:lnTo>
                      <a:lnTo>
                        <a:pt x="62" y="92"/>
                      </a:lnTo>
                      <a:lnTo>
                        <a:pt x="62" y="111"/>
                      </a:lnTo>
                      <a:lnTo>
                        <a:pt x="0"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31"/>
                <p:cNvSpPr>
                  <a:spLocks/>
                </p:cNvSpPr>
                <p:nvPr/>
              </p:nvSpPr>
              <p:spPr bwMode="auto">
                <a:xfrm>
                  <a:off x="1233488" y="1866900"/>
                  <a:ext cx="100013" cy="176213"/>
                </a:xfrm>
                <a:custGeom>
                  <a:avLst/>
                  <a:gdLst>
                    <a:gd name="T0" fmla="*/ 62 w 63"/>
                    <a:gd name="T1" fmla="*/ 0 h 111"/>
                    <a:gd name="T2" fmla="*/ 62 w 63"/>
                    <a:gd name="T3" fmla="*/ 19 h 111"/>
                    <a:gd name="T4" fmla="*/ 23 w 63"/>
                    <a:gd name="T5" fmla="*/ 19 h 111"/>
                    <a:gd name="T6" fmla="*/ 23 w 63"/>
                    <a:gd name="T7" fmla="*/ 45 h 111"/>
                    <a:gd name="T8" fmla="*/ 60 w 63"/>
                    <a:gd name="T9" fmla="*/ 45 h 111"/>
                    <a:gd name="T10" fmla="*/ 60 w 63"/>
                    <a:gd name="T11" fmla="*/ 63 h 111"/>
                    <a:gd name="T12" fmla="*/ 23 w 63"/>
                    <a:gd name="T13" fmla="*/ 63 h 111"/>
                    <a:gd name="T14" fmla="*/ 23 w 63"/>
                    <a:gd name="T15" fmla="*/ 92 h 111"/>
                    <a:gd name="T16" fmla="*/ 63 w 63"/>
                    <a:gd name="T17" fmla="*/ 92 h 111"/>
                    <a:gd name="T18" fmla="*/ 63 w 63"/>
                    <a:gd name="T19" fmla="*/ 111 h 111"/>
                    <a:gd name="T20" fmla="*/ 0 w 63"/>
                    <a:gd name="T21" fmla="*/ 111 h 111"/>
                    <a:gd name="T22" fmla="*/ 0 w 63"/>
                    <a:gd name="T23" fmla="*/ 0 h 111"/>
                    <a:gd name="T24" fmla="*/ 62 w 63"/>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11">
                      <a:moveTo>
                        <a:pt x="62" y="0"/>
                      </a:moveTo>
                      <a:lnTo>
                        <a:pt x="62" y="19"/>
                      </a:lnTo>
                      <a:lnTo>
                        <a:pt x="23" y="19"/>
                      </a:lnTo>
                      <a:lnTo>
                        <a:pt x="23" y="45"/>
                      </a:lnTo>
                      <a:lnTo>
                        <a:pt x="60" y="45"/>
                      </a:lnTo>
                      <a:lnTo>
                        <a:pt x="60" y="63"/>
                      </a:lnTo>
                      <a:lnTo>
                        <a:pt x="23" y="63"/>
                      </a:lnTo>
                      <a:lnTo>
                        <a:pt x="23" y="92"/>
                      </a:lnTo>
                      <a:lnTo>
                        <a:pt x="63" y="92"/>
                      </a:lnTo>
                      <a:lnTo>
                        <a:pt x="63" y="111"/>
                      </a:lnTo>
                      <a:lnTo>
                        <a:pt x="0" y="111"/>
                      </a:lnTo>
                      <a:lnTo>
                        <a:pt x="0" y="0"/>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32"/>
                <p:cNvSpPr>
                  <a:spLocks/>
                </p:cNvSpPr>
                <p:nvPr/>
              </p:nvSpPr>
              <p:spPr bwMode="auto">
                <a:xfrm>
                  <a:off x="1357313" y="1866900"/>
                  <a:ext cx="117475" cy="176213"/>
                </a:xfrm>
                <a:custGeom>
                  <a:avLst/>
                  <a:gdLst>
                    <a:gd name="T0" fmla="*/ 27 w 74"/>
                    <a:gd name="T1" fmla="*/ 0 h 111"/>
                    <a:gd name="T2" fmla="*/ 54 w 74"/>
                    <a:gd name="T3" fmla="*/ 76 h 111"/>
                    <a:gd name="T4" fmla="*/ 54 w 74"/>
                    <a:gd name="T5" fmla="*/ 76 h 111"/>
                    <a:gd name="T6" fmla="*/ 54 w 74"/>
                    <a:gd name="T7" fmla="*/ 0 h 111"/>
                    <a:gd name="T8" fmla="*/ 74 w 74"/>
                    <a:gd name="T9" fmla="*/ 0 h 111"/>
                    <a:gd name="T10" fmla="*/ 74 w 74"/>
                    <a:gd name="T11" fmla="*/ 111 h 111"/>
                    <a:gd name="T12" fmla="*/ 48 w 74"/>
                    <a:gd name="T13" fmla="*/ 111 h 111"/>
                    <a:gd name="T14" fmla="*/ 21 w 74"/>
                    <a:gd name="T15" fmla="*/ 34 h 111"/>
                    <a:gd name="T16" fmla="*/ 21 w 74"/>
                    <a:gd name="T17" fmla="*/ 34 h 111"/>
                    <a:gd name="T18" fmla="*/ 21 w 74"/>
                    <a:gd name="T19" fmla="*/ 111 h 111"/>
                    <a:gd name="T20" fmla="*/ 0 w 74"/>
                    <a:gd name="T21" fmla="*/ 111 h 111"/>
                    <a:gd name="T22" fmla="*/ 0 w 74"/>
                    <a:gd name="T23" fmla="*/ 0 h 111"/>
                    <a:gd name="T24" fmla="*/ 27 w 74"/>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111">
                      <a:moveTo>
                        <a:pt x="27" y="0"/>
                      </a:moveTo>
                      <a:lnTo>
                        <a:pt x="54" y="76"/>
                      </a:lnTo>
                      <a:lnTo>
                        <a:pt x="54" y="76"/>
                      </a:lnTo>
                      <a:lnTo>
                        <a:pt x="54" y="0"/>
                      </a:lnTo>
                      <a:lnTo>
                        <a:pt x="74" y="0"/>
                      </a:lnTo>
                      <a:lnTo>
                        <a:pt x="74" y="111"/>
                      </a:lnTo>
                      <a:lnTo>
                        <a:pt x="48" y="111"/>
                      </a:lnTo>
                      <a:lnTo>
                        <a:pt x="21" y="34"/>
                      </a:lnTo>
                      <a:lnTo>
                        <a:pt x="21" y="34"/>
                      </a:lnTo>
                      <a:lnTo>
                        <a:pt x="21" y="111"/>
                      </a:lnTo>
                      <a:lnTo>
                        <a:pt x="0" y="111"/>
                      </a:lnTo>
                      <a:lnTo>
                        <a:pt x="0" y="0"/>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33"/>
                <p:cNvSpPr>
                  <a:spLocks/>
                </p:cNvSpPr>
                <p:nvPr/>
              </p:nvSpPr>
              <p:spPr bwMode="auto">
                <a:xfrm>
                  <a:off x="1501775" y="1863725"/>
                  <a:ext cx="114300" cy="182563"/>
                </a:xfrm>
                <a:custGeom>
                  <a:avLst/>
                  <a:gdLst>
                    <a:gd name="T0" fmla="*/ 46 w 67"/>
                    <a:gd name="T1" fmla="*/ 37 h 106"/>
                    <a:gd name="T2" fmla="*/ 34 w 67"/>
                    <a:gd name="T3" fmla="*/ 15 h 106"/>
                    <a:gd name="T4" fmla="*/ 21 w 67"/>
                    <a:gd name="T5" fmla="*/ 55 h 106"/>
                    <a:gd name="T6" fmla="*/ 34 w 67"/>
                    <a:gd name="T7" fmla="*/ 91 h 106"/>
                    <a:gd name="T8" fmla="*/ 47 w 67"/>
                    <a:gd name="T9" fmla="*/ 65 h 106"/>
                    <a:gd name="T10" fmla="*/ 67 w 67"/>
                    <a:gd name="T11" fmla="*/ 65 h 106"/>
                    <a:gd name="T12" fmla="*/ 35 w 67"/>
                    <a:gd name="T13" fmla="*/ 106 h 106"/>
                    <a:gd name="T14" fmla="*/ 0 w 67"/>
                    <a:gd name="T15" fmla="*/ 53 h 106"/>
                    <a:gd name="T16" fmla="*/ 35 w 67"/>
                    <a:gd name="T17" fmla="*/ 0 h 106"/>
                    <a:gd name="T18" fmla="*/ 66 w 67"/>
                    <a:gd name="T19" fmla="*/ 37 h 106"/>
                    <a:gd name="T20" fmla="*/ 46 w 67"/>
                    <a:gd name="T21" fmla="*/ 3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106">
                      <a:moveTo>
                        <a:pt x="46" y="37"/>
                      </a:moveTo>
                      <a:cubicBezTo>
                        <a:pt x="46" y="22"/>
                        <a:pt x="43" y="15"/>
                        <a:pt x="34" y="15"/>
                      </a:cubicBezTo>
                      <a:cubicBezTo>
                        <a:pt x="23" y="15"/>
                        <a:pt x="21" y="26"/>
                        <a:pt x="21" y="55"/>
                      </a:cubicBezTo>
                      <a:cubicBezTo>
                        <a:pt x="21" y="85"/>
                        <a:pt x="25" y="91"/>
                        <a:pt x="34" y="91"/>
                      </a:cubicBezTo>
                      <a:cubicBezTo>
                        <a:pt x="41" y="91"/>
                        <a:pt x="47" y="87"/>
                        <a:pt x="47" y="65"/>
                      </a:cubicBezTo>
                      <a:cubicBezTo>
                        <a:pt x="67" y="65"/>
                        <a:pt x="67" y="65"/>
                        <a:pt x="67" y="65"/>
                      </a:cubicBezTo>
                      <a:cubicBezTo>
                        <a:pt x="67" y="87"/>
                        <a:pt x="62" y="106"/>
                        <a:pt x="35" y="106"/>
                      </a:cubicBezTo>
                      <a:cubicBezTo>
                        <a:pt x="4" y="106"/>
                        <a:pt x="0" y="84"/>
                        <a:pt x="0" y="53"/>
                      </a:cubicBezTo>
                      <a:cubicBezTo>
                        <a:pt x="0" y="22"/>
                        <a:pt x="4" y="0"/>
                        <a:pt x="35" y="0"/>
                      </a:cubicBezTo>
                      <a:cubicBezTo>
                        <a:pt x="64" y="0"/>
                        <a:pt x="66" y="22"/>
                        <a:pt x="66" y="37"/>
                      </a:cubicBezTo>
                      <a:lnTo>
                        <a:pt x="46"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34"/>
                <p:cNvSpPr>
                  <a:spLocks/>
                </p:cNvSpPr>
                <p:nvPr/>
              </p:nvSpPr>
              <p:spPr bwMode="auto">
                <a:xfrm>
                  <a:off x="1641475" y="1866900"/>
                  <a:ext cx="100013" cy="176213"/>
                </a:xfrm>
                <a:custGeom>
                  <a:avLst/>
                  <a:gdLst>
                    <a:gd name="T0" fmla="*/ 62 w 63"/>
                    <a:gd name="T1" fmla="*/ 0 h 111"/>
                    <a:gd name="T2" fmla="*/ 62 w 63"/>
                    <a:gd name="T3" fmla="*/ 19 h 111"/>
                    <a:gd name="T4" fmla="*/ 22 w 63"/>
                    <a:gd name="T5" fmla="*/ 19 h 111"/>
                    <a:gd name="T6" fmla="*/ 22 w 63"/>
                    <a:gd name="T7" fmla="*/ 45 h 111"/>
                    <a:gd name="T8" fmla="*/ 60 w 63"/>
                    <a:gd name="T9" fmla="*/ 45 h 111"/>
                    <a:gd name="T10" fmla="*/ 60 w 63"/>
                    <a:gd name="T11" fmla="*/ 63 h 111"/>
                    <a:gd name="T12" fmla="*/ 22 w 63"/>
                    <a:gd name="T13" fmla="*/ 63 h 111"/>
                    <a:gd name="T14" fmla="*/ 22 w 63"/>
                    <a:gd name="T15" fmla="*/ 92 h 111"/>
                    <a:gd name="T16" fmla="*/ 63 w 63"/>
                    <a:gd name="T17" fmla="*/ 92 h 111"/>
                    <a:gd name="T18" fmla="*/ 63 w 63"/>
                    <a:gd name="T19" fmla="*/ 111 h 111"/>
                    <a:gd name="T20" fmla="*/ 0 w 63"/>
                    <a:gd name="T21" fmla="*/ 111 h 111"/>
                    <a:gd name="T22" fmla="*/ 0 w 63"/>
                    <a:gd name="T23" fmla="*/ 0 h 111"/>
                    <a:gd name="T24" fmla="*/ 62 w 63"/>
                    <a:gd name="T2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11">
                      <a:moveTo>
                        <a:pt x="62" y="0"/>
                      </a:moveTo>
                      <a:lnTo>
                        <a:pt x="62" y="19"/>
                      </a:lnTo>
                      <a:lnTo>
                        <a:pt x="22" y="19"/>
                      </a:lnTo>
                      <a:lnTo>
                        <a:pt x="22" y="45"/>
                      </a:lnTo>
                      <a:lnTo>
                        <a:pt x="60" y="45"/>
                      </a:lnTo>
                      <a:lnTo>
                        <a:pt x="60" y="63"/>
                      </a:lnTo>
                      <a:lnTo>
                        <a:pt x="22" y="63"/>
                      </a:lnTo>
                      <a:lnTo>
                        <a:pt x="22" y="92"/>
                      </a:lnTo>
                      <a:lnTo>
                        <a:pt x="63" y="92"/>
                      </a:lnTo>
                      <a:lnTo>
                        <a:pt x="63" y="111"/>
                      </a:lnTo>
                      <a:lnTo>
                        <a:pt x="0" y="111"/>
                      </a:lnTo>
                      <a:lnTo>
                        <a:pt x="0" y="0"/>
                      </a:ln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pic>
          <p:nvPicPr>
            <p:cNvPr id="61" name="Picture 60"/>
            <p:cNvPicPr>
              <a:picLocks noChangeAspect="1"/>
            </p:cNvPicPr>
            <p:nvPr/>
          </p:nvPicPr>
          <p:blipFill rotWithShape="1">
            <a:blip r:embed="rId4" cstate="print">
              <a:extLst>
                <a:ext uri="{28A0092B-C50C-407E-A947-70E740481C1C}">
                  <a14:useLocalDpi xmlns:a14="http://schemas.microsoft.com/office/drawing/2010/main" val="0"/>
                </a:ext>
              </a:extLst>
            </a:blip>
            <a:srcRect l="1904" t="6619" r="1" b="34029"/>
            <a:stretch/>
          </p:blipFill>
          <p:spPr>
            <a:xfrm>
              <a:off x="6589237" y="1513525"/>
              <a:ext cx="2171301" cy="876166"/>
            </a:xfrm>
            <a:prstGeom prst="rect">
              <a:avLst/>
            </a:prstGeom>
          </p:spPr>
        </p:pic>
        <p:sp>
          <p:nvSpPr>
            <p:cNvPr id="23" name="TextBox 22"/>
            <p:cNvSpPr txBox="1"/>
            <p:nvPr/>
          </p:nvSpPr>
          <p:spPr>
            <a:xfrm>
              <a:off x="4846929" y="2345241"/>
              <a:ext cx="3117013" cy="276999"/>
            </a:xfrm>
            <a:prstGeom prst="rect">
              <a:avLst/>
            </a:prstGeom>
            <a:noFill/>
          </p:spPr>
          <p:txBody>
            <a:bodyPr wrap="square" lIns="0" rtlCol="0">
              <a:spAutoFit/>
            </a:bodyPr>
            <a:lstStyle/>
            <a:p>
              <a:r>
                <a:rPr lang="en-US" sz="1200" dirty="0" smtClean="0">
                  <a:solidFill>
                    <a:schemeClr val="bg2"/>
                  </a:solidFill>
                </a:rPr>
                <a:t>Academy of Educational Excellence</a:t>
              </a:r>
              <a:endParaRPr lang="en-US" sz="1200" dirty="0">
                <a:solidFill>
                  <a:schemeClr val="bg2"/>
                </a:solidFill>
              </a:endParaRPr>
            </a:p>
          </p:txBody>
        </p:sp>
      </p:grpSp>
    </p:spTree>
    <p:extLst>
      <p:ext uri="{BB962C8B-B14F-4D97-AF65-F5344CB8AC3E}">
        <p14:creationId xmlns:p14="http://schemas.microsoft.com/office/powerpoint/2010/main" val="283023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1000"/>
                            </p:stCondLst>
                            <p:childTnLst>
                              <p:par>
                                <p:cTn id="9" presetID="10" presetClass="entr" presetSubtype="0" fill="hold" nodeType="afterEffect">
                                  <p:stCondLst>
                                    <p:cond delay="25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20621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2309813" y="2062163"/>
            <a:ext cx="5919787" cy="514350"/>
          </a:xfrm>
        </p:spPr>
        <p:txBody>
          <a:bodyPr/>
          <a:lstStyle/>
          <a:p>
            <a:r>
              <a:rPr lang="en-US" sz="3200" dirty="0" smtClean="0">
                <a:solidFill>
                  <a:schemeClr val="tx1"/>
                </a:solidFill>
              </a:rPr>
              <a:t>FOLLOW US @MayoFacDev</a:t>
            </a:r>
            <a:endParaRPr lang="en-US" sz="3200" dirty="0">
              <a:solidFill>
                <a:schemeClr val="tx1"/>
              </a:solidFill>
            </a:endParaRPr>
          </a:p>
        </p:txBody>
      </p:sp>
      <p:sp>
        <p:nvSpPr>
          <p:cNvPr id="9" name="Freeform 6"/>
          <p:cNvSpPr>
            <a:spLocks noEditPoints="1"/>
          </p:cNvSpPr>
          <p:nvPr/>
        </p:nvSpPr>
        <p:spPr bwMode="auto">
          <a:xfrm>
            <a:off x="1310640" y="2004472"/>
            <a:ext cx="777240" cy="629732"/>
          </a:xfrm>
          <a:custGeom>
            <a:avLst/>
            <a:gdLst>
              <a:gd name="T0" fmla="*/ 116 w 116"/>
              <a:gd name="T1" fmla="*/ 11 h 94"/>
              <a:gd name="T2" fmla="*/ 116 w 116"/>
              <a:gd name="T3" fmla="*/ 11 h 94"/>
              <a:gd name="T4" fmla="*/ 116 w 116"/>
              <a:gd name="T5" fmla="*/ 11 h 94"/>
              <a:gd name="T6" fmla="*/ 80 w 116"/>
              <a:gd name="T7" fmla="*/ 0 h 94"/>
              <a:gd name="T8" fmla="*/ 56 w 116"/>
              <a:gd name="T9" fmla="*/ 24 h 94"/>
              <a:gd name="T10" fmla="*/ 57 w 116"/>
              <a:gd name="T11" fmla="*/ 29 h 94"/>
              <a:gd name="T12" fmla="*/ 8 w 116"/>
              <a:gd name="T13" fmla="*/ 4 h 94"/>
              <a:gd name="T14" fmla="*/ 5 w 116"/>
              <a:gd name="T15" fmla="*/ 16 h 94"/>
              <a:gd name="T16" fmla="*/ 16 w 116"/>
              <a:gd name="T17" fmla="*/ 36 h 94"/>
              <a:gd name="T18" fmla="*/ 5 w 116"/>
              <a:gd name="T19" fmla="*/ 33 h 94"/>
              <a:gd name="T20" fmla="*/ 5 w 116"/>
              <a:gd name="T21" fmla="*/ 33 h 94"/>
              <a:gd name="T22" fmla="*/ 24 w 116"/>
              <a:gd name="T23" fmla="*/ 57 h 94"/>
              <a:gd name="T24" fmla="*/ 18 w 116"/>
              <a:gd name="T25" fmla="*/ 57 h 94"/>
              <a:gd name="T26" fmla="*/ 13 w 116"/>
              <a:gd name="T27" fmla="*/ 57 h 94"/>
              <a:gd name="T28" fmla="*/ 35 w 116"/>
              <a:gd name="T29" fmla="*/ 74 h 94"/>
              <a:gd name="T30" fmla="*/ 6 w 116"/>
              <a:gd name="T31" fmla="*/ 84 h 94"/>
              <a:gd name="T32" fmla="*/ 0 w 116"/>
              <a:gd name="T33" fmla="*/ 83 h 94"/>
              <a:gd name="T34" fmla="*/ 36 w 116"/>
              <a:gd name="T35" fmla="*/ 94 h 94"/>
              <a:gd name="T36" fmla="*/ 104 w 116"/>
              <a:gd name="T37" fmla="*/ 26 h 94"/>
              <a:gd name="T38" fmla="*/ 104 w 116"/>
              <a:gd name="T39" fmla="*/ 23 h 94"/>
              <a:gd name="T40" fmla="*/ 116 w 116"/>
              <a:gd name="T41" fmla="*/ 11 h 94"/>
              <a:gd name="T42" fmla="*/ 102 w 116"/>
              <a:gd name="T43" fmla="*/ 15 h 94"/>
              <a:gd name="T44" fmla="*/ 113 w 116"/>
              <a:gd name="T45" fmla="*/ 2 h 94"/>
              <a:gd name="T46" fmla="*/ 97 w 116"/>
              <a:gd name="T47" fmla="*/ 7 h 94"/>
              <a:gd name="T48" fmla="*/ 80 w 116"/>
              <a:gd name="T49"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94">
                <a:moveTo>
                  <a:pt x="116" y="11"/>
                </a:moveTo>
                <a:cubicBezTo>
                  <a:pt x="116" y="11"/>
                  <a:pt x="116" y="11"/>
                  <a:pt x="116" y="11"/>
                </a:cubicBezTo>
                <a:cubicBezTo>
                  <a:pt x="116" y="11"/>
                  <a:pt x="116" y="11"/>
                  <a:pt x="116" y="11"/>
                </a:cubicBezTo>
                <a:moveTo>
                  <a:pt x="80" y="0"/>
                </a:moveTo>
                <a:cubicBezTo>
                  <a:pt x="67" y="0"/>
                  <a:pt x="56" y="11"/>
                  <a:pt x="56" y="24"/>
                </a:cubicBezTo>
                <a:cubicBezTo>
                  <a:pt x="56" y="26"/>
                  <a:pt x="57" y="27"/>
                  <a:pt x="57" y="29"/>
                </a:cubicBezTo>
                <a:cubicBezTo>
                  <a:pt x="37" y="28"/>
                  <a:pt x="20" y="19"/>
                  <a:pt x="8" y="4"/>
                </a:cubicBezTo>
                <a:cubicBezTo>
                  <a:pt x="6" y="8"/>
                  <a:pt x="5" y="12"/>
                  <a:pt x="5" y="16"/>
                </a:cubicBezTo>
                <a:cubicBezTo>
                  <a:pt x="5" y="25"/>
                  <a:pt x="9" y="32"/>
                  <a:pt x="16" y="36"/>
                </a:cubicBezTo>
                <a:cubicBezTo>
                  <a:pt x="12" y="36"/>
                  <a:pt x="9" y="35"/>
                  <a:pt x="5" y="33"/>
                </a:cubicBezTo>
                <a:cubicBezTo>
                  <a:pt x="5" y="33"/>
                  <a:pt x="5" y="33"/>
                  <a:pt x="5" y="33"/>
                </a:cubicBezTo>
                <a:cubicBezTo>
                  <a:pt x="5" y="45"/>
                  <a:pt x="13" y="54"/>
                  <a:pt x="24" y="57"/>
                </a:cubicBezTo>
                <a:cubicBezTo>
                  <a:pt x="22" y="57"/>
                  <a:pt x="20" y="57"/>
                  <a:pt x="18" y="57"/>
                </a:cubicBezTo>
                <a:cubicBezTo>
                  <a:pt x="16" y="57"/>
                  <a:pt x="14" y="57"/>
                  <a:pt x="13" y="57"/>
                </a:cubicBezTo>
                <a:cubicBezTo>
                  <a:pt x="16" y="66"/>
                  <a:pt x="25" y="73"/>
                  <a:pt x="35" y="74"/>
                </a:cubicBezTo>
                <a:cubicBezTo>
                  <a:pt x="27" y="80"/>
                  <a:pt x="17" y="84"/>
                  <a:pt x="6" y="84"/>
                </a:cubicBezTo>
                <a:cubicBezTo>
                  <a:pt x="4" y="84"/>
                  <a:pt x="2" y="84"/>
                  <a:pt x="0" y="83"/>
                </a:cubicBezTo>
                <a:cubicBezTo>
                  <a:pt x="11" y="90"/>
                  <a:pt x="23" y="94"/>
                  <a:pt x="36" y="94"/>
                </a:cubicBezTo>
                <a:cubicBezTo>
                  <a:pt x="80" y="94"/>
                  <a:pt x="104" y="58"/>
                  <a:pt x="104" y="26"/>
                </a:cubicBezTo>
                <a:cubicBezTo>
                  <a:pt x="104" y="25"/>
                  <a:pt x="104" y="24"/>
                  <a:pt x="104" y="23"/>
                </a:cubicBezTo>
                <a:cubicBezTo>
                  <a:pt x="109" y="20"/>
                  <a:pt x="113" y="16"/>
                  <a:pt x="116" y="11"/>
                </a:cubicBezTo>
                <a:cubicBezTo>
                  <a:pt x="111" y="13"/>
                  <a:pt x="107" y="14"/>
                  <a:pt x="102" y="15"/>
                </a:cubicBezTo>
                <a:cubicBezTo>
                  <a:pt x="107" y="12"/>
                  <a:pt x="111" y="7"/>
                  <a:pt x="113" y="2"/>
                </a:cubicBezTo>
                <a:cubicBezTo>
                  <a:pt x="108" y="4"/>
                  <a:pt x="103" y="6"/>
                  <a:pt x="97" y="7"/>
                </a:cubicBezTo>
                <a:cubicBezTo>
                  <a:pt x="93" y="3"/>
                  <a:pt x="87" y="0"/>
                  <a:pt x="80"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04044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 y="565150"/>
            <a:ext cx="4229100" cy="3616375"/>
          </a:xfrm>
          <a:prstGeom prst="rect">
            <a:avLst/>
          </a:prstGeom>
          <a:noFill/>
        </p:spPr>
        <p:txBody>
          <a:bodyPr wrap="square" rtlCol="0">
            <a:spAutoFit/>
          </a:bodyPr>
          <a:lstStyle/>
          <a:p>
            <a:r>
              <a:rPr lang="en-US" sz="3200" b="1" dirty="0" smtClean="0"/>
              <a:t>MISSION</a:t>
            </a:r>
          </a:p>
          <a:p>
            <a:pPr>
              <a:spcBef>
                <a:spcPts val="600"/>
              </a:spcBef>
            </a:pPr>
            <a:r>
              <a:rPr lang="en-US" sz="2400" dirty="0" smtClean="0"/>
              <a:t>To inspire, develop, recognize, </a:t>
            </a:r>
            <a:r>
              <a:rPr lang="en-US" sz="2400" dirty="0"/>
              <a:t/>
            </a:r>
            <a:br>
              <a:rPr lang="en-US" sz="2400" dirty="0"/>
            </a:br>
            <a:r>
              <a:rPr lang="en-US" sz="2400" dirty="0" smtClean="0"/>
              <a:t>and support Mayo Clinic educators to better prepare learners to advance science, meet patients’ needs, and serve as transformative leaders</a:t>
            </a:r>
            <a:endParaRPr lang="en-US" sz="2400" dirty="0"/>
          </a:p>
        </p:txBody>
      </p:sp>
      <p:sp>
        <p:nvSpPr>
          <p:cNvPr id="3" name="Rectangle 2"/>
          <p:cNvSpPr/>
          <p:nvPr/>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7144" y="0"/>
            <a:ext cx="4736856" cy="5143500"/>
          </a:xfrm>
          <a:prstGeom prst="rect">
            <a:avLst/>
          </a:prstGeom>
        </p:spPr>
      </p:pic>
    </p:spTree>
    <p:extLst>
      <p:ext uri="{BB962C8B-B14F-4D97-AF65-F5344CB8AC3E}">
        <p14:creationId xmlns:p14="http://schemas.microsoft.com/office/powerpoint/2010/main" val="138398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p:cNvSpPr>
            <a:spLocks noGrp="1"/>
          </p:cNvSpPr>
          <p:nvPr>
            <p:ph type="title"/>
          </p:nvPr>
        </p:nvSpPr>
        <p:spPr/>
        <p:txBody>
          <a:bodyPr/>
          <a:lstStyle/>
          <a:p>
            <a:r>
              <a:rPr lang="en-US" dirty="0" smtClean="0"/>
              <a:t>GOALS</a:t>
            </a:r>
            <a:endParaRPr lang="en-US" dirty="0"/>
          </a:p>
        </p:txBody>
      </p:sp>
      <p:sp>
        <p:nvSpPr>
          <p:cNvPr id="85" name="TextBox 84"/>
          <p:cNvSpPr txBox="1"/>
          <p:nvPr/>
        </p:nvSpPr>
        <p:spPr>
          <a:xfrm>
            <a:off x="590452" y="1317626"/>
            <a:ext cx="2468880" cy="1425005"/>
          </a:xfrm>
          <a:prstGeom prst="rect">
            <a:avLst/>
          </a:prstGeom>
          <a:noFill/>
        </p:spPr>
        <p:txBody>
          <a:bodyPr wrap="square" lIns="0" rIns="0" rtlCol="0">
            <a:spAutoFit/>
          </a:bodyPr>
          <a:lstStyle/>
          <a:p>
            <a:pPr>
              <a:lnSpc>
                <a:spcPct val="90000"/>
              </a:lnSpc>
              <a:spcBef>
                <a:spcPts val="600"/>
              </a:spcBef>
            </a:pPr>
            <a:r>
              <a:rPr lang="en-US" b="1" dirty="0" smtClean="0">
                <a:solidFill>
                  <a:schemeClr val="accent1"/>
                </a:solidFill>
              </a:rPr>
              <a:t>Recognize Educators</a:t>
            </a:r>
          </a:p>
          <a:p>
            <a:pPr marL="171450" indent="-171450">
              <a:lnSpc>
                <a:spcPct val="90000"/>
              </a:lnSpc>
              <a:spcBef>
                <a:spcPts val="600"/>
              </a:spcBef>
              <a:buFont typeface="Arial" panose="020B0604020202020204" pitchFamily="34" charset="0"/>
              <a:buChar char="•"/>
            </a:pPr>
            <a:r>
              <a:rPr lang="en-US" sz="1400" dirty="0">
                <a:solidFill>
                  <a:schemeClr val="bg1"/>
                </a:solidFill>
              </a:rPr>
              <a:t>Lapel pin</a:t>
            </a:r>
          </a:p>
          <a:p>
            <a:pPr marL="171450" indent="-171450">
              <a:lnSpc>
                <a:spcPct val="90000"/>
              </a:lnSpc>
              <a:spcBef>
                <a:spcPts val="600"/>
              </a:spcBef>
              <a:buFont typeface="Arial" panose="020B0604020202020204" pitchFamily="34" charset="0"/>
              <a:buChar char="•"/>
            </a:pPr>
            <a:r>
              <a:rPr lang="en-US" sz="1400" dirty="0">
                <a:solidFill>
                  <a:schemeClr val="bg1"/>
                </a:solidFill>
              </a:rPr>
              <a:t>Mayo communications</a:t>
            </a:r>
          </a:p>
          <a:p>
            <a:pPr marL="171450" indent="-171450">
              <a:lnSpc>
                <a:spcPct val="90000"/>
              </a:lnSpc>
              <a:spcBef>
                <a:spcPts val="600"/>
              </a:spcBef>
              <a:buFont typeface="Arial" panose="020B0604020202020204" pitchFamily="34" charset="0"/>
              <a:buChar char="•"/>
            </a:pPr>
            <a:r>
              <a:rPr lang="en-US" sz="1400" dirty="0">
                <a:solidFill>
                  <a:schemeClr val="bg1"/>
                </a:solidFill>
              </a:rPr>
              <a:t>Awards</a:t>
            </a:r>
          </a:p>
          <a:p>
            <a:pPr marL="171450" indent="-171450">
              <a:lnSpc>
                <a:spcPct val="90000"/>
              </a:lnSpc>
              <a:spcBef>
                <a:spcPts val="600"/>
              </a:spcBef>
              <a:buFont typeface="Arial" panose="020B0604020202020204" pitchFamily="34" charset="0"/>
              <a:buChar char="•"/>
            </a:pPr>
            <a:r>
              <a:rPr lang="en-US" sz="1400" dirty="0">
                <a:solidFill>
                  <a:schemeClr val="bg1"/>
                </a:solidFill>
              </a:rPr>
              <a:t>Academic promotion</a:t>
            </a:r>
          </a:p>
        </p:txBody>
      </p:sp>
      <p:sp>
        <p:nvSpPr>
          <p:cNvPr id="88" name="TextBox 87"/>
          <p:cNvSpPr txBox="1"/>
          <p:nvPr/>
        </p:nvSpPr>
        <p:spPr>
          <a:xfrm>
            <a:off x="6084669" y="1076326"/>
            <a:ext cx="2638840" cy="1443472"/>
          </a:xfrm>
          <a:prstGeom prst="rect">
            <a:avLst/>
          </a:prstGeom>
          <a:noFill/>
        </p:spPr>
        <p:txBody>
          <a:bodyPr wrap="square" rtlCol="0">
            <a:spAutoFit/>
          </a:bodyPr>
          <a:lstStyle/>
          <a:p>
            <a:pPr>
              <a:lnSpc>
                <a:spcPct val="90000"/>
              </a:lnSpc>
              <a:spcBef>
                <a:spcPts val="600"/>
              </a:spcBef>
            </a:pPr>
            <a:r>
              <a:rPr lang="en-US" b="1" dirty="0" smtClean="0">
                <a:solidFill>
                  <a:schemeClr val="accent1"/>
                </a:solidFill>
              </a:rPr>
              <a:t>Strengthen Education-Related Skills</a:t>
            </a:r>
          </a:p>
          <a:p>
            <a:pPr marL="173038" indent="-173038">
              <a:lnSpc>
                <a:spcPct val="90000"/>
              </a:lnSpc>
              <a:spcBef>
                <a:spcPts val="600"/>
              </a:spcBef>
              <a:buFont typeface="Arial" panose="020B0604020202020204" pitchFamily="34" charset="0"/>
              <a:buChar char="•"/>
            </a:pPr>
            <a:r>
              <a:rPr lang="en-US" sz="1400" dirty="0">
                <a:solidFill>
                  <a:schemeClr val="bg1"/>
                </a:solidFill>
              </a:rPr>
              <a:t>Offer and coordinate a </a:t>
            </a:r>
            <a:r>
              <a:rPr lang="en-US" sz="1400" dirty="0" smtClean="0">
                <a:solidFill>
                  <a:schemeClr val="bg1"/>
                </a:solidFill>
              </a:rPr>
              <a:t>rich </a:t>
            </a:r>
            <a:r>
              <a:rPr lang="en-US" sz="1400" dirty="0">
                <a:solidFill>
                  <a:schemeClr val="bg1"/>
                </a:solidFill>
              </a:rPr>
              <a:t>mosaic of faculty development resources across schools</a:t>
            </a:r>
          </a:p>
        </p:txBody>
      </p:sp>
      <p:sp>
        <p:nvSpPr>
          <p:cNvPr id="94" name="TextBox 93"/>
          <p:cNvSpPr txBox="1"/>
          <p:nvPr/>
        </p:nvSpPr>
        <p:spPr>
          <a:xfrm>
            <a:off x="3337560" y="1317626"/>
            <a:ext cx="2468880" cy="1348061"/>
          </a:xfrm>
          <a:prstGeom prst="rect">
            <a:avLst/>
          </a:prstGeom>
          <a:noFill/>
        </p:spPr>
        <p:txBody>
          <a:bodyPr wrap="square" rtlCol="0">
            <a:spAutoFit/>
          </a:bodyPr>
          <a:lstStyle/>
          <a:p>
            <a:pPr>
              <a:lnSpc>
                <a:spcPct val="90000"/>
              </a:lnSpc>
              <a:spcBef>
                <a:spcPts val="600"/>
              </a:spcBef>
            </a:pPr>
            <a:r>
              <a:rPr lang="en-US" b="1" dirty="0" smtClean="0">
                <a:solidFill>
                  <a:schemeClr val="accent1"/>
                </a:solidFill>
              </a:rPr>
              <a:t>Build Community</a:t>
            </a:r>
          </a:p>
          <a:p>
            <a:pPr marL="171450" indent="-171450">
              <a:lnSpc>
                <a:spcPct val="90000"/>
              </a:lnSpc>
              <a:spcBef>
                <a:spcPts val="600"/>
              </a:spcBef>
              <a:buFont typeface="Arial" panose="020B0604020202020204" pitchFamily="34" charset="0"/>
              <a:buChar char="•"/>
            </a:pPr>
            <a:r>
              <a:rPr lang="en-US" sz="1400" dirty="0">
                <a:solidFill>
                  <a:schemeClr val="bg1"/>
                </a:solidFill>
              </a:rPr>
              <a:t>Academy hosted events</a:t>
            </a:r>
          </a:p>
          <a:p>
            <a:pPr marL="171450" indent="-171450">
              <a:lnSpc>
                <a:spcPct val="90000"/>
              </a:lnSpc>
              <a:spcBef>
                <a:spcPts val="600"/>
              </a:spcBef>
              <a:buFont typeface="Arial" panose="020B0604020202020204" pitchFamily="34" charset="0"/>
              <a:buChar char="•"/>
            </a:pPr>
            <a:r>
              <a:rPr lang="en-US" sz="1400" dirty="0">
                <a:solidFill>
                  <a:schemeClr val="bg1"/>
                </a:solidFill>
              </a:rPr>
              <a:t>Faculty Feed Newsletter</a:t>
            </a:r>
          </a:p>
          <a:p>
            <a:pPr marL="171450" indent="-171450">
              <a:lnSpc>
                <a:spcPct val="90000"/>
              </a:lnSpc>
              <a:spcBef>
                <a:spcPts val="600"/>
              </a:spcBef>
              <a:buFont typeface="Arial" panose="020B0604020202020204" pitchFamily="34" charset="0"/>
              <a:buChar char="•"/>
            </a:pPr>
            <a:r>
              <a:rPr lang="en-US" sz="1400" dirty="0">
                <a:solidFill>
                  <a:schemeClr val="bg1"/>
                </a:solidFill>
              </a:rPr>
              <a:t>Who is involved </a:t>
            </a:r>
            <a:r>
              <a:rPr lang="en-US" sz="1400" dirty="0" smtClean="0">
                <a:solidFill>
                  <a:schemeClr val="bg1"/>
                </a:solidFill>
              </a:rPr>
              <a:t/>
            </a:r>
            <a:br>
              <a:rPr lang="en-US" sz="1400" dirty="0" smtClean="0">
                <a:solidFill>
                  <a:schemeClr val="bg1"/>
                </a:solidFill>
              </a:rPr>
            </a:br>
            <a:r>
              <a:rPr lang="en-US" sz="1400" dirty="0" smtClean="0">
                <a:solidFill>
                  <a:schemeClr val="bg1"/>
                </a:solidFill>
              </a:rPr>
              <a:t>in </a:t>
            </a:r>
            <a:r>
              <a:rPr lang="en-US" sz="1400" dirty="0">
                <a:solidFill>
                  <a:schemeClr val="bg1"/>
                </a:solidFill>
              </a:rPr>
              <a:t>medical education</a:t>
            </a:r>
          </a:p>
        </p:txBody>
      </p: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t="23868" r="4771" b="7141"/>
          <a:stretch/>
        </p:blipFill>
        <p:spPr>
          <a:xfrm>
            <a:off x="0" y="3210265"/>
            <a:ext cx="2933700" cy="1416916"/>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5590" t="22967" b="8207"/>
          <a:stretch/>
        </p:blipFill>
        <p:spPr>
          <a:xfrm>
            <a:off x="6235533" y="3213671"/>
            <a:ext cx="2908467" cy="1413510"/>
          </a:xfrm>
          <a:prstGeom prst="rect">
            <a:avLst/>
          </a:prstGeom>
        </p:spPr>
      </p:pic>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t="8664" b="22972"/>
          <a:stretch/>
        </p:blipFill>
        <p:spPr>
          <a:xfrm>
            <a:off x="3029722" y="3209861"/>
            <a:ext cx="3109788" cy="1417320"/>
          </a:xfrm>
          <a:prstGeom prst="rect">
            <a:avLst/>
          </a:prstGeom>
        </p:spPr>
      </p:pic>
    </p:spTree>
    <p:extLst>
      <p:ext uri="{BB962C8B-B14F-4D97-AF65-F5344CB8AC3E}">
        <p14:creationId xmlns:p14="http://schemas.microsoft.com/office/powerpoint/2010/main" val="12761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
            <a:ext cx="4229100" cy="1028700"/>
          </a:xfrm>
        </p:spPr>
        <p:txBody>
          <a:bodyPr/>
          <a:lstStyle/>
          <a:p>
            <a:r>
              <a:rPr lang="en-US" dirty="0" smtClean="0"/>
              <a:t>FACULTY DEVELOPMENT </a:t>
            </a:r>
            <a:br>
              <a:rPr lang="en-US" dirty="0" smtClean="0"/>
            </a:br>
            <a:r>
              <a:rPr lang="en-US" dirty="0" smtClean="0"/>
              <a:t>ACADEMIES</a:t>
            </a:r>
            <a:endParaRPr lang="en-US" dirty="0"/>
          </a:p>
        </p:txBody>
      </p:sp>
      <p:sp>
        <p:nvSpPr>
          <p:cNvPr id="4" name="Content Placeholder 3"/>
          <p:cNvSpPr>
            <a:spLocks noGrp="1"/>
          </p:cNvSpPr>
          <p:nvPr>
            <p:ph idx="1"/>
          </p:nvPr>
        </p:nvSpPr>
        <p:spPr>
          <a:xfrm>
            <a:off x="342900" y="1028700"/>
            <a:ext cx="3948443" cy="3476625"/>
          </a:xfrm>
        </p:spPr>
        <p:txBody>
          <a:bodyPr/>
          <a:lstStyle/>
          <a:p>
            <a:r>
              <a:rPr lang="en-US" sz="2400" dirty="0"/>
              <a:t>Positively influence and </a:t>
            </a:r>
            <a:r>
              <a:rPr lang="en-US" sz="2400" dirty="0" smtClean="0"/>
              <a:t>engage </a:t>
            </a:r>
            <a:r>
              <a:rPr lang="en-US" sz="2400" dirty="0"/>
              <a:t>faculty</a:t>
            </a:r>
          </a:p>
          <a:p>
            <a:r>
              <a:rPr lang="en-US" sz="2400" dirty="0"/>
              <a:t>Benefit recruitment</a:t>
            </a:r>
          </a:p>
          <a:p>
            <a:r>
              <a:rPr lang="en-US" sz="2400" dirty="0"/>
              <a:t>Advance the </a:t>
            </a:r>
            <a:r>
              <a:rPr lang="en-US" sz="2400" dirty="0" smtClean="0"/>
              <a:t>educational </a:t>
            </a:r>
            <a:r>
              <a:rPr lang="en-US" sz="2400" dirty="0"/>
              <a:t>mission</a:t>
            </a:r>
          </a:p>
          <a:p>
            <a:r>
              <a:rPr lang="en-US" sz="2400" dirty="0"/>
              <a:t>Create a vibrant academic community</a:t>
            </a:r>
          </a:p>
          <a:p>
            <a:r>
              <a:rPr lang="en-US" sz="2400" dirty="0"/>
              <a:t>Develops teaching </a:t>
            </a:r>
            <a:r>
              <a:rPr lang="en-US" sz="2400" dirty="0" smtClean="0"/>
              <a:t>skills</a:t>
            </a:r>
            <a:endParaRPr lang="en-US" sz="2400" dirty="0"/>
          </a:p>
          <a:p>
            <a:endParaRPr lang="en-US" dirty="0"/>
          </a:p>
        </p:txBody>
      </p:sp>
      <p:sp>
        <p:nvSpPr>
          <p:cNvPr id="9" name="Footer Placeholder 8"/>
          <p:cNvSpPr>
            <a:spLocks noGrp="1"/>
          </p:cNvSpPr>
          <p:nvPr>
            <p:ph type="ftr" sz="quarter" idx="11"/>
          </p:nvPr>
        </p:nvSpPr>
        <p:spPr/>
        <p:txBody>
          <a:bodyPr/>
          <a:lstStyle/>
          <a:p>
            <a:r>
              <a:rPr lang="en-US" dirty="0"/>
              <a:t>Acad Med 2004;79:729-736; 2005;80:358-365; 2009 Aug;84(8):1078-88</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904" y="0"/>
            <a:ext cx="4578096" cy="4730496"/>
          </a:xfrm>
          <a:prstGeom prst="rect">
            <a:avLst/>
          </a:prstGeom>
        </p:spPr>
      </p:pic>
    </p:spTree>
    <p:extLst>
      <p:ext uri="{BB962C8B-B14F-4D97-AF65-F5344CB8AC3E}">
        <p14:creationId xmlns:p14="http://schemas.microsoft.com/office/powerpoint/2010/main" val="368006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60" t="3845" r="-260" b="23694"/>
          <a:stretch/>
        </p:blipFill>
        <p:spPr>
          <a:xfrm>
            <a:off x="0" y="3206053"/>
            <a:ext cx="2926080" cy="1413510"/>
          </a:xfrm>
          <a:prstGeom prst="rect">
            <a:avLst/>
          </a:prstGeom>
        </p:spPr>
      </p:pic>
      <p:sp>
        <p:nvSpPr>
          <p:cNvPr id="2" name="Content Placeholder 1"/>
          <p:cNvSpPr>
            <a:spLocks noGrp="1"/>
          </p:cNvSpPr>
          <p:nvPr>
            <p:ph sz="half" idx="1"/>
          </p:nvPr>
        </p:nvSpPr>
        <p:spPr>
          <a:xfrm>
            <a:off x="914400" y="1028701"/>
            <a:ext cx="3060700" cy="1623060"/>
          </a:xfrm>
        </p:spPr>
        <p:txBody>
          <a:bodyPr/>
          <a:lstStyle/>
          <a:p>
            <a:pPr marL="285750" indent="0">
              <a:buNone/>
            </a:pPr>
            <a:r>
              <a:rPr lang="en-US" sz="2000" dirty="0"/>
              <a:t>College-wide </a:t>
            </a:r>
          </a:p>
          <a:p>
            <a:pPr marL="285750" indent="0">
              <a:buNone/>
            </a:pPr>
            <a:r>
              <a:rPr lang="en-US" sz="2000" dirty="0"/>
              <a:t>Support development </a:t>
            </a:r>
            <a:r>
              <a:rPr lang="en-US" sz="2000" dirty="0" smtClean="0"/>
              <a:t/>
            </a:r>
            <a:br>
              <a:rPr lang="en-US" sz="2000" dirty="0" smtClean="0"/>
            </a:br>
            <a:r>
              <a:rPr lang="en-US" sz="2000" dirty="0" smtClean="0"/>
              <a:t>of </a:t>
            </a:r>
            <a:r>
              <a:rPr lang="en-US" sz="2000" dirty="0"/>
              <a:t>all educators</a:t>
            </a:r>
          </a:p>
          <a:p>
            <a:pPr marL="285750" indent="0">
              <a:buNone/>
            </a:pPr>
            <a:r>
              <a:rPr lang="en-US" sz="2000" dirty="0"/>
              <a:t>Membership based on </a:t>
            </a:r>
            <a:r>
              <a:rPr lang="en-US" sz="2000" dirty="0" smtClean="0"/>
              <a:t/>
            </a:r>
            <a:br>
              <a:rPr lang="en-US" sz="2000" dirty="0" smtClean="0"/>
            </a:br>
            <a:r>
              <a:rPr lang="en-US" sz="2000" dirty="0" smtClean="0"/>
              <a:t>criterion-based standards</a:t>
            </a:r>
            <a:endParaRPr lang="en-US" sz="2000" dirty="0"/>
          </a:p>
        </p:txBody>
      </p:sp>
      <p:sp>
        <p:nvSpPr>
          <p:cNvPr id="3" name="Content Placeholder 2"/>
          <p:cNvSpPr>
            <a:spLocks noGrp="1"/>
          </p:cNvSpPr>
          <p:nvPr>
            <p:ph sz="half" idx="2"/>
          </p:nvPr>
        </p:nvSpPr>
        <p:spPr>
          <a:xfrm>
            <a:off x="4572001" y="1028701"/>
            <a:ext cx="3130550" cy="1623060"/>
          </a:xfrm>
        </p:spPr>
        <p:txBody>
          <a:bodyPr/>
          <a:lstStyle/>
          <a:p>
            <a:pPr marL="285750" indent="0">
              <a:buNone/>
            </a:pPr>
            <a:r>
              <a:rPr lang="en-US" sz="2000" dirty="0" smtClean="0"/>
              <a:t>Not a replacement </a:t>
            </a:r>
            <a:r>
              <a:rPr lang="en-US" sz="2000" dirty="0"/>
              <a:t>for </a:t>
            </a:r>
            <a:r>
              <a:rPr lang="en-US" sz="2000" dirty="0" smtClean="0"/>
              <a:t/>
            </a:r>
            <a:br>
              <a:rPr lang="en-US" sz="2000" dirty="0" smtClean="0"/>
            </a:br>
            <a:r>
              <a:rPr lang="en-US" sz="2000" dirty="0" smtClean="0"/>
              <a:t>academic </a:t>
            </a:r>
            <a:r>
              <a:rPr lang="en-US" sz="2000" dirty="0"/>
              <a:t>rank</a:t>
            </a:r>
          </a:p>
          <a:p>
            <a:pPr marL="285750" indent="0">
              <a:buNone/>
            </a:pPr>
            <a:r>
              <a:rPr lang="en-US" sz="2000" dirty="0" smtClean="0"/>
              <a:t>Not a database </a:t>
            </a:r>
            <a:r>
              <a:rPr lang="en-US" sz="2000" dirty="0"/>
              <a:t>of recorded </a:t>
            </a:r>
            <a:r>
              <a:rPr lang="en-US" sz="2000" dirty="0" smtClean="0"/>
              <a:t/>
            </a:r>
            <a:br>
              <a:rPr lang="en-US" sz="2000" dirty="0" smtClean="0"/>
            </a:br>
            <a:r>
              <a:rPr lang="en-US" sz="2000" dirty="0" smtClean="0"/>
              <a:t>teaching hours</a:t>
            </a:r>
            <a:endParaRPr lang="en-US" sz="2000" dirty="0"/>
          </a:p>
        </p:txBody>
      </p:sp>
      <p:sp>
        <p:nvSpPr>
          <p:cNvPr id="4" name="Title 3"/>
          <p:cNvSpPr>
            <a:spLocks noGrp="1"/>
          </p:cNvSpPr>
          <p:nvPr>
            <p:ph type="title"/>
          </p:nvPr>
        </p:nvSpPr>
        <p:spPr/>
        <p:txBody>
          <a:bodyPr/>
          <a:lstStyle/>
          <a:p>
            <a:r>
              <a:rPr lang="en-US" dirty="0" smtClean="0"/>
              <a:t>ACADEMY OF EDUCATIONAL EXCELLENCE</a:t>
            </a:r>
            <a:endParaRPr lang="en-US"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9310" r="5832"/>
          <a:stretch/>
        </p:blipFill>
        <p:spPr>
          <a:xfrm>
            <a:off x="3017520" y="3206053"/>
            <a:ext cx="3162301" cy="1417320"/>
          </a:xfrm>
          <a:prstGeom prst="rect">
            <a:avLst/>
          </a:prstGeom>
          <a:noFill/>
          <a:ln>
            <a:noFill/>
          </a:ln>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823" t="8829" b="18710"/>
          <a:stretch/>
        </p:blipFill>
        <p:spPr>
          <a:xfrm>
            <a:off x="6271260" y="3206053"/>
            <a:ext cx="2872740" cy="1413509"/>
          </a:xfrm>
          <a:prstGeom prst="rect">
            <a:avLst/>
          </a:prstGeom>
        </p:spPr>
      </p:pic>
      <p:sp>
        <p:nvSpPr>
          <p:cNvPr id="9" name="Freeform 396"/>
          <p:cNvSpPr>
            <a:spLocks noChangeAspect="1"/>
          </p:cNvSpPr>
          <p:nvPr/>
        </p:nvSpPr>
        <p:spPr bwMode="auto">
          <a:xfrm>
            <a:off x="823914" y="1168400"/>
            <a:ext cx="288925" cy="274320"/>
          </a:xfrm>
          <a:custGeom>
            <a:avLst/>
            <a:gdLst>
              <a:gd name="T0" fmla="*/ 324 w 333"/>
              <a:gd name="T1" fmla="*/ 0 h 317"/>
              <a:gd name="T2" fmla="*/ 326 w 333"/>
              <a:gd name="T3" fmla="*/ 17 h 317"/>
              <a:gd name="T4" fmla="*/ 286 w 333"/>
              <a:gd name="T5" fmla="*/ 54 h 317"/>
              <a:gd name="T6" fmla="*/ 196 w 333"/>
              <a:gd name="T7" fmla="*/ 161 h 317"/>
              <a:gd name="T8" fmla="*/ 131 w 333"/>
              <a:gd name="T9" fmla="*/ 264 h 317"/>
              <a:gd name="T10" fmla="*/ 75 w 333"/>
              <a:gd name="T11" fmla="*/ 317 h 317"/>
              <a:gd name="T12" fmla="*/ 0 w 333"/>
              <a:gd name="T13" fmla="*/ 193 h 317"/>
              <a:gd name="T14" fmla="*/ 65 w 333"/>
              <a:gd name="T15" fmla="*/ 176 h 317"/>
              <a:gd name="T16" fmla="*/ 96 w 333"/>
              <a:gd name="T17" fmla="*/ 233 h 317"/>
              <a:gd name="T18" fmla="*/ 324 w 333"/>
              <a:gd name="T19"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3" h="317">
                <a:moveTo>
                  <a:pt x="324" y="0"/>
                </a:moveTo>
                <a:cubicBezTo>
                  <a:pt x="333" y="7"/>
                  <a:pt x="333" y="11"/>
                  <a:pt x="326" y="17"/>
                </a:cubicBezTo>
                <a:cubicBezTo>
                  <a:pt x="312" y="28"/>
                  <a:pt x="298" y="41"/>
                  <a:pt x="286" y="54"/>
                </a:cubicBezTo>
                <a:cubicBezTo>
                  <a:pt x="253" y="87"/>
                  <a:pt x="223" y="123"/>
                  <a:pt x="196" y="161"/>
                </a:cubicBezTo>
                <a:cubicBezTo>
                  <a:pt x="172" y="194"/>
                  <a:pt x="150" y="228"/>
                  <a:pt x="131" y="264"/>
                </a:cubicBezTo>
                <a:cubicBezTo>
                  <a:pt x="118" y="290"/>
                  <a:pt x="96" y="297"/>
                  <a:pt x="75" y="317"/>
                </a:cubicBezTo>
                <a:cubicBezTo>
                  <a:pt x="64" y="278"/>
                  <a:pt x="42" y="207"/>
                  <a:pt x="0" y="193"/>
                </a:cubicBezTo>
                <a:cubicBezTo>
                  <a:pt x="16" y="176"/>
                  <a:pt x="45" y="153"/>
                  <a:pt x="65" y="176"/>
                </a:cubicBezTo>
                <a:cubicBezTo>
                  <a:pt x="80" y="192"/>
                  <a:pt x="87" y="213"/>
                  <a:pt x="96" y="233"/>
                </a:cubicBezTo>
                <a:cubicBezTo>
                  <a:pt x="150" y="141"/>
                  <a:pt x="231" y="53"/>
                  <a:pt x="324" y="0"/>
                </a:cubicBezTo>
              </a:path>
            </a:pathLst>
          </a:custGeom>
          <a:solidFill>
            <a:schemeClr val="accent2"/>
          </a:solidFill>
          <a:ln w="28575" cap="flat" cmpd="sng">
            <a:noFill/>
            <a:prstDash val="solid"/>
            <a:miter lim="800000"/>
            <a:headEnd/>
            <a:tailEnd/>
          </a:ln>
          <a:effectLst/>
        </p:spPr>
        <p:txBody>
          <a:bodyPr/>
          <a:lstStyle/>
          <a:p>
            <a:endParaRPr lang="en-US"/>
          </a:p>
        </p:txBody>
      </p:sp>
      <p:sp>
        <p:nvSpPr>
          <p:cNvPr id="10" name="Freeform 396"/>
          <p:cNvSpPr>
            <a:spLocks noChangeAspect="1"/>
          </p:cNvSpPr>
          <p:nvPr/>
        </p:nvSpPr>
        <p:spPr bwMode="auto">
          <a:xfrm>
            <a:off x="823914" y="1536700"/>
            <a:ext cx="288925" cy="274320"/>
          </a:xfrm>
          <a:custGeom>
            <a:avLst/>
            <a:gdLst>
              <a:gd name="T0" fmla="*/ 324 w 333"/>
              <a:gd name="T1" fmla="*/ 0 h 317"/>
              <a:gd name="T2" fmla="*/ 326 w 333"/>
              <a:gd name="T3" fmla="*/ 17 h 317"/>
              <a:gd name="T4" fmla="*/ 286 w 333"/>
              <a:gd name="T5" fmla="*/ 54 h 317"/>
              <a:gd name="T6" fmla="*/ 196 w 333"/>
              <a:gd name="T7" fmla="*/ 161 h 317"/>
              <a:gd name="T8" fmla="*/ 131 w 333"/>
              <a:gd name="T9" fmla="*/ 264 h 317"/>
              <a:gd name="T10" fmla="*/ 75 w 333"/>
              <a:gd name="T11" fmla="*/ 317 h 317"/>
              <a:gd name="T12" fmla="*/ 0 w 333"/>
              <a:gd name="T13" fmla="*/ 193 h 317"/>
              <a:gd name="T14" fmla="*/ 65 w 333"/>
              <a:gd name="T15" fmla="*/ 176 h 317"/>
              <a:gd name="T16" fmla="*/ 96 w 333"/>
              <a:gd name="T17" fmla="*/ 233 h 317"/>
              <a:gd name="T18" fmla="*/ 324 w 333"/>
              <a:gd name="T19"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3" h="317">
                <a:moveTo>
                  <a:pt x="324" y="0"/>
                </a:moveTo>
                <a:cubicBezTo>
                  <a:pt x="333" y="7"/>
                  <a:pt x="333" y="11"/>
                  <a:pt x="326" y="17"/>
                </a:cubicBezTo>
                <a:cubicBezTo>
                  <a:pt x="312" y="28"/>
                  <a:pt x="298" y="41"/>
                  <a:pt x="286" y="54"/>
                </a:cubicBezTo>
                <a:cubicBezTo>
                  <a:pt x="253" y="87"/>
                  <a:pt x="223" y="123"/>
                  <a:pt x="196" y="161"/>
                </a:cubicBezTo>
                <a:cubicBezTo>
                  <a:pt x="172" y="194"/>
                  <a:pt x="150" y="228"/>
                  <a:pt x="131" y="264"/>
                </a:cubicBezTo>
                <a:cubicBezTo>
                  <a:pt x="118" y="290"/>
                  <a:pt x="96" y="297"/>
                  <a:pt x="75" y="317"/>
                </a:cubicBezTo>
                <a:cubicBezTo>
                  <a:pt x="64" y="278"/>
                  <a:pt x="42" y="207"/>
                  <a:pt x="0" y="193"/>
                </a:cubicBezTo>
                <a:cubicBezTo>
                  <a:pt x="16" y="176"/>
                  <a:pt x="45" y="153"/>
                  <a:pt x="65" y="176"/>
                </a:cubicBezTo>
                <a:cubicBezTo>
                  <a:pt x="80" y="192"/>
                  <a:pt x="87" y="213"/>
                  <a:pt x="96" y="233"/>
                </a:cubicBezTo>
                <a:cubicBezTo>
                  <a:pt x="150" y="141"/>
                  <a:pt x="231" y="53"/>
                  <a:pt x="324" y="0"/>
                </a:cubicBezTo>
              </a:path>
            </a:pathLst>
          </a:custGeom>
          <a:solidFill>
            <a:schemeClr val="accent2"/>
          </a:solidFill>
          <a:ln w="28575" cap="flat" cmpd="sng">
            <a:noFill/>
            <a:prstDash val="solid"/>
            <a:miter lim="800000"/>
            <a:headEnd/>
            <a:tailEnd/>
          </a:ln>
          <a:effectLst/>
        </p:spPr>
        <p:txBody>
          <a:bodyPr/>
          <a:lstStyle/>
          <a:p>
            <a:endParaRPr lang="en-US"/>
          </a:p>
        </p:txBody>
      </p:sp>
      <p:sp>
        <p:nvSpPr>
          <p:cNvPr id="12" name="Freeform 396"/>
          <p:cNvSpPr>
            <a:spLocks noChangeAspect="1"/>
          </p:cNvSpPr>
          <p:nvPr/>
        </p:nvSpPr>
        <p:spPr bwMode="auto">
          <a:xfrm>
            <a:off x="823914" y="2171700"/>
            <a:ext cx="288925" cy="274320"/>
          </a:xfrm>
          <a:custGeom>
            <a:avLst/>
            <a:gdLst>
              <a:gd name="T0" fmla="*/ 324 w 333"/>
              <a:gd name="T1" fmla="*/ 0 h 317"/>
              <a:gd name="T2" fmla="*/ 326 w 333"/>
              <a:gd name="T3" fmla="*/ 17 h 317"/>
              <a:gd name="T4" fmla="*/ 286 w 333"/>
              <a:gd name="T5" fmla="*/ 54 h 317"/>
              <a:gd name="T6" fmla="*/ 196 w 333"/>
              <a:gd name="T7" fmla="*/ 161 h 317"/>
              <a:gd name="T8" fmla="*/ 131 w 333"/>
              <a:gd name="T9" fmla="*/ 264 h 317"/>
              <a:gd name="T10" fmla="*/ 75 w 333"/>
              <a:gd name="T11" fmla="*/ 317 h 317"/>
              <a:gd name="T12" fmla="*/ 0 w 333"/>
              <a:gd name="T13" fmla="*/ 193 h 317"/>
              <a:gd name="T14" fmla="*/ 65 w 333"/>
              <a:gd name="T15" fmla="*/ 176 h 317"/>
              <a:gd name="T16" fmla="*/ 96 w 333"/>
              <a:gd name="T17" fmla="*/ 233 h 317"/>
              <a:gd name="T18" fmla="*/ 324 w 333"/>
              <a:gd name="T19"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3" h="317">
                <a:moveTo>
                  <a:pt x="324" y="0"/>
                </a:moveTo>
                <a:cubicBezTo>
                  <a:pt x="333" y="7"/>
                  <a:pt x="333" y="11"/>
                  <a:pt x="326" y="17"/>
                </a:cubicBezTo>
                <a:cubicBezTo>
                  <a:pt x="312" y="28"/>
                  <a:pt x="298" y="41"/>
                  <a:pt x="286" y="54"/>
                </a:cubicBezTo>
                <a:cubicBezTo>
                  <a:pt x="253" y="87"/>
                  <a:pt x="223" y="123"/>
                  <a:pt x="196" y="161"/>
                </a:cubicBezTo>
                <a:cubicBezTo>
                  <a:pt x="172" y="194"/>
                  <a:pt x="150" y="228"/>
                  <a:pt x="131" y="264"/>
                </a:cubicBezTo>
                <a:cubicBezTo>
                  <a:pt x="118" y="290"/>
                  <a:pt x="96" y="297"/>
                  <a:pt x="75" y="317"/>
                </a:cubicBezTo>
                <a:cubicBezTo>
                  <a:pt x="64" y="278"/>
                  <a:pt x="42" y="207"/>
                  <a:pt x="0" y="193"/>
                </a:cubicBezTo>
                <a:cubicBezTo>
                  <a:pt x="16" y="176"/>
                  <a:pt x="45" y="153"/>
                  <a:pt x="65" y="176"/>
                </a:cubicBezTo>
                <a:cubicBezTo>
                  <a:pt x="80" y="192"/>
                  <a:pt x="87" y="213"/>
                  <a:pt x="96" y="233"/>
                </a:cubicBezTo>
                <a:cubicBezTo>
                  <a:pt x="150" y="141"/>
                  <a:pt x="231" y="53"/>
                  <a:pt x="324" y="0"/>
                </a:cubicBezTo>
              </a:path>
            </a:pathLst>
          </a:custGeom>
          <a:solidFill>
            <a:schemeClr val="accent2"/>
          </a:solidFill>
          <a:ln w="28575" cap="flat" cmpd="sng">
            <a:noFill/>
            <a:prstDash val="solid"/>
            <a:miter lim="800000"/>
            <a:headEnd/>
            <a:tailEnd/>
          </a:ln>
          <a:effectLst/>
        </p:spPr>
        <p:txBody>
          <a:bodyPr/>
          <a:lstStyle/>
          <a:p>
            <a:endParaRPr lang="en-US"/>
          </a:p>
        </p:txBody>
      </p:sp>
      <p:sp>
        <p:nvSpPr>
          <p:cNvPr id="13" name="&quot;No&quot; Symbol 12"/>
          <p:cNvSpPr>
            <a:spLocks noChangeAspect="1"/>
          </p:cNvSpPr>
          <p:nvPr/>
        </p:nvSpPr>
        <p:spPr>
          <a:xfrm>
            <a:off x="4434840" y="1168400"/>
            <a:ext cx="274320" cy="274320"/>
          </a:xfrm>
          <a:prstGeom prst="noSmoking">
            <a:avLst>
              <a:gd name="adj" fmla="val 1152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quot;No&quot; Symbol 13"/>
          <p:cNvSpPr>
            <a:spLocks noChangeAspect="1"/>
          </p:cNvSpPr>
          <p:nvPr/>
        </p:nvSpPr>
        <p:spPr>
          <a:xfrm>
            <a:off x="4434840" y="1803400"/>
            <a:ext cx="274320" cy="274320"/>
          </a:xfrm>
          <a:prstGeom prst="noSmoking">
            <a:avLst>
              <a:gd name="adj" fmla="val 1152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0891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MEMBERSHIP</a:t>
            </a:r>
            <a:endParaRPr lang="en-US" dirty="0"/>
          </a:p>
        </p:txBody>
      </p:sp>
      <p:sp>
        <p:nvSpPr>
          <p:cNvPr id="3" name="Content Placeholder 2"/>
          <p:cNvSpPr>
            <a:spLocks noGrp="1"/>
          </p:cNvSpPr>
          <p:nvPr>
            <p:ph idx="1"/>
          </p:nvPr>
        </p:nvSpPr>
        <p:spPr>
          <a:xfrm>
            <a:off x="1448554" y="1028700"/>
            <a:ext cx="7409696" cy="3476625"/>
          </a:xfrm>
        </p:spPr>
        <p:txBody>
          <a:bodyPr/>
          <a:lstStyle/>
          <a:p>
            <a:pPr>
              <a:buClr>
                <a:schemeClr val="accent1"/>
              </a:buClr>
            </a:pPr>
            <a:r>
              <a:rPr lang="en-US" sz="2400" dirty="0"/>
              <a:t>Receive recognition as an </a:t>
            </a:r>
            <a:r>
              <a:rPr lang="en-US" sz="2400" dirty="0" smtClean="0"/>
              <a:t>accomplished educator</a:t>
            </a:r>
            <a:endParaRPr lang="en-US" sz="2400" dirty="0"/>
          </a:p>
          <a:p>
            <a:pPr>
              <a:buClr>
                <a:schemeClr val="accent1"/>
              </a:buClr>
            </a:pPr>
            <a:r>
              <a:rPr lang="en-US" sz="2400" dirty="0" smtClean="0"/>
              <a:t>Hone your academic </a:t>
            </a:r>
            <a:r>
              <a:rPr lang="en-US" sz="2400" dirty="0"/>
              <a:t>skills through access </a:t>
            </a:r>
            <a:r>
              <a:rPr lang="en-US" sz="2400" dirty="0" smtClean="0"/>
              <a:t/>
            </a:r>
            <a:br>
              <a:rPr lang="en-US" sz="2400" dirty="0" smtClean="0"/>
            </a:br>
            <a:r>
              <a:rPr lang="en-US" sz="2400" dirty="0" smtClean="0"/>
              <a:t>to </a:t>
            </a:r>
            <a:r>
              <a:rPr lang="en-US" sz="2400" dirty="0"/>
              <a:t>faculty resources </a:t>
            </a:r>
          </a:p>
          <a:p>
            <a:pPr>
              <a:buClr>
                <a:schemeClr val="accent1"/>
              </a:buClr>
            </a:pPr>
            <a:r>
              <a:rPr lang="en-US" sz="2400" dirty="0" smtClean="0"/>
              <a:t>Advance </a:t>
            </a:r>
            <a:r>
              <a:rPr lang="en-US" sz="2400" dirty="0"/>
              <a:t>your preparedness for academic </a:t>
            </a:r>
            <a:r>
              <a:rPr lang="en-US" sz="2400" dirty="0" smtClean="0"/>
              <a:t>promotion</a:t>
            </a:r>
            <a:endParaRPr lang="en-US" sz="2400" dirty="0"/>
          </a:p>
          <a:p>
            <a:pPr>
              <a:buClr>
                <a:schemeClr val="accent1"/>
              </a:buClr>
            </a:pPr>
            <a:r>
              <a:rPr lang="en-US" sz="2400" dirty="0" smtClean="0"/>
              <a:t>Gain </a:t>
            </a:r>
            <a:r>
              <a:rPr lang="en-US" sz="2400" dirty="0"/>
              <a:t>a competitiveness for education </a:t>
            </a:r>
            <a:r>
              <a:rPr lang="en-US" sz="2400" dirty="0" smtClean="0"/>
              <a:t>leadership roles</a:t>
            </a:r>
            <a:endParaRPr lang="en-US" sz="2400" dirty="0"/>
          </a:p>
          <a:p>
            <a:pPr>
              <a:buClr>
                <a:schemeClr val="accent1"/>
              </a:buClr>
            </a:pPr>
            <a:r>
              <a:rPr lang="en-US" sz="2400" dirty="0" smtClean="0"/>
              <a:t>Attend </a:t>
            </a:r>
            <a:r>
              <a:rPr lang="en-US" sz="2400" dirty="0"/>
              <a:t>Academy hosted </a:t>
            </a:r>
            <a:r>
              <a:rPr lang="en-US" sz="2400" dirty="0" smtClean="0"/>
              <a:t>events</a:t>
            </a:r>
            <a:endParaRPr lang="en-US" sz="2400" dirty="0"/>
          </a:p>
          <a:p>
            <a:pPr>
              <a:buClr>
                <a:schemeClr val="accent1"/>
              </a:buClr>
            </a:pPr>
            <a:r>
              <a:rPr lang="en-US" sz="2400" dirty="0" smtClean="0"/>
              <a:t>Network </a:t>
            </a:r>
            <a:r>
              <a:rPr lang="en-US" sz="2400" dirty="0"/>
              <a:t>within a community </a:t>
            </a:r>
            <a:r>
              <a:rPr lang="en-US" sz="2400" dirty="0" smtClean="0"/>
              <a:t>of educators</a:t>
            </a:r>
            <a:endParaRPr lang="en-US" sz="2400" dirty="0"/>
          </a:p>
        </p:txBody>
      </p:sp>
      <p:grpSp>
        <p:nvGrpSpPr>
          <p:cNvPr id="9" name="Group 8"/>
          <p:cNvGrpSpPr>
            <a:grpSpLocks noChangeAspect="1"/>
          </p:cNvGrpSpPr>
          <p:nvPr/>
        </p:nvGrpSpPr>
        <p:grpSpPr>
          <a:xfrm>
            <a:off x="606243" y="1235113"/>
            <a:ext cx="616314" cy="822960"/>
            <a:chOff x="-1279525" y="1308100"/>
            <a:chExt cx="539750" cy="720725"/>
          </a:xfrm>
          <a:solidFill>
            <a:schemeClr val="accent1"/>
          </a:solidFill>
        </p:grpSpPr>
        <p:sp>
          <p:nvSpPr>
            <p:cNvPr id="10" name="Freeform 17"/>
            <p:cNvSpPr>
              <a:spLocks/>
            </p:cNvSpPr>
            <p:nvPr/>
          </p:nvSpPr>
          <p:spPr bwMode="auto">
            <a:xfrm>
              <a:off x="-971550" y="1308100"/>
              <a:ext cx="203200" cy="153988"/>
            </a:xfrm>
            <a:custGeom>
              <a:avLst/>
              <a:gdLst>
                <a:gd name="T0" fmla="*/ 128 w 128"/>
                <a:gd name="T1" fmla="*/ 0 h 97"/>
                <a:gd name="T2" fmla="*/ 0 w 128"/>
                <a:gd name="T3" fmla="*/ 0 h 97"/>
                <a:gd name="T4" fmla="*/ 64 w 128"/>
                <a:gd name="T5" fmla="*/ 97 h 97"/>
                <a:gd name="T6" fmla="*/ 128 w 128"/>
                <a:gd name="T7" fmla="*/ 0 h 97"/>
              </a:gdLst>
              <a:ahLst/>
              <a:cxnLst>
                <a:cxn ang="0">
                  <a:pos x="T0" y="T1"/>
                </a:cxn>
                <a:cxn ang="0">
                  <a:pos x="T2" y="T3"/>
                </a:cxn>
                <a:cxn ang="0">
                  <a:pos x="T4" y="T5"/>
                </a:cxn>
                <a:cxn ang="0">
                  <a:pos x="T6" y="T7"/>
                </a:cxn>
              </a:cxnLst>
              <a:rect l="0" t="0" r="r" b="b"/>
              <a:pathLst>
                <a:path w="128" h="97">
                  <a:moveTo>
                    <a:pt x="128" y="0"/>
                  </a:moveTo>
                  <a:lnTo>
                    <a:pt x="0" y="0"/>
                  </a:lnTo>
                  <a:lnTo>
                    <a:pt x="64" y="97"/>
                  </a:lnTo>
                  <a:lnTo>
                    <a:pt x="128"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1" name="Freeform 18"/>
            <p:cNvSpPr>
              <a:spLocks noEditPoints="1"/>
            </p:cNvSpPr>
            <p:nvPr/>
          </p:nvSpPr>
          <p:spPr bwMode="auto">
            <a:xfrm>
              <a:off x="-1158875" y="1608138"/>
              <a:ext cx="300038" cy="300038"/>
            </a:xfrm>
            <a:custGeom>
              <a:avLst/>
              <a:gdLst>
                <a:gd name="T0" fmla="*/ 40 w 80"/>
                <a:gd name="T1" fmla="*/ 0 h 80"/>
                <a:gd name="T2" fmla="*/ 0 w 80"/>
                <a:gd name="T3" fmla="*/ 40 h 80"/>
                <a:gd name="T4" fmla="*/ 40 w 80"/>
                <a:gd name="T5" fmla="*/ 80 h 80"/>
                <a:gd name="T6" fmla="*/ 80 w 80"/>
                <a:gd name="T7" fmla="*/ 40 h 80"/>
                <a:gd name="T8" fmla="*/ 40 w 80"/>
                <a:gd name="T9" fmla="*/ 0 h 80"/>
                <a:gd name="T10" fmla="*/ 55 w 80"/>
                <a:gd name="T11" fmla="*/ 60 h 80"/>
                <a:gd name="T12" fmla="*/ 40 w 80"/>
                <a:gd name="T13" fmla="*/ 48 h 80"/>
                <a:gd name="T14" fmla="*/ 25 w 80"/>
                <a:gd name="T15" fmla="*/ 60 h 80"/>
                <a:gd name="T16" fmla="*/ 31 w 80"/>
                <a:gd name="T17" fmla="*/ 42 h 80"/>
                <a:gd name="T18" fmla="*/ 16 w 80"/>
                <a:gd name="T19" fmla="*/ 32 h 80"/>
                <a:gd name="T20" fmla="*/ 34 w 80"/>
                <a:gd name="T21" fmla="*/ 32 h 80"/>
                <a:gd name="T22" fmla="*/ 40 w 80"/>
                <a:gd name="T23" fmla="*/ 14 h 80"/>
                <a:gd name="T24" fmla="*/ 46 w 80"/>
                <a:gd name="T25" fmla="*/ 32 h 80"/>
                <a:gd name="T26" fmla="*/ 64 w 80"/>
                <a:gd name="T27" fmla="*/ 32 h 80"/>
                <a:gd name="T28" fmla="*/ 49 w 80"/>
                <a:gd name="T29" fmla="*/ 42 h 80"/>
                <a:gd name="T30" fmla="*/ 55 w 80"/>
                <a:gd name="T31" fmla="*/ 6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80">
                  <a:moveTo>
                    <a:pt x="40" y="0"/>
                  </a:moveTo>
                  <a:cubicBezTo>
                    <a:pt x="18" y="0"/>
                    <a:pt x="0" y="18"/>
                    <a:pt x="0" y="40"/>
                  </a:cubicBezTo>
                  <a:cubicBezTo>
                    <a:pt x="0" y="62"/>
                    <a:pt x="18" y="80"/>
                    <a:pt x="40" y="80"/>
                  </a:cubicBezTo>
                  <a:cubicBezTo>
                    <a:pt x="62" y="80"/>
                    <a:pt x="80" y="62"/>
                    <a:pt x="80" y="40"/>
                  </a:cubicBezTo>
                  <a:cubicBezTo>
                    <a:pt x="80" y="18"/>
                    <a:pt x="62" y="0"/>
                    <a:pt x="40" y="0"/>
                  </a:cubicBezTo>
                  <a:close/>
                  <a:moveTo>
                    <a:pt x="55" y="60"/>
                  </a:moveTo>
                  <a:cubicBezTo>
                    <a:pt x="40" y="48"/>
                    <a:pt x="40" y="48"/>
                    <a:pt x="40" y="48"/>
                  </a:cubicBezTo>
                  <a:cubicBezTo>
                    <a:pt x="25" y="60"/>
                    <a:pt x="25" y="60"/>
                    <a:pt x="25" y="60"/>
                  </a:cubicBezTo>
                  <a:cubicBezTo>
                    <a:pt x="31" y="42"/>
                    <a:pt x="31" y="42"/>
                    <a:pt x="31" y="42"/>
                  </a:cubicBezTo>
                  <a:cubicBezTo>
                    <a:pt x="16" y="32"/>
                    <a:pt x="16" y="32"/>
                    <a:pt x="16" y="32"/>
                  </a:cubicBezTo>
                  <a:cubicBezTo>
                    <a:pt x="34" y="32"/>
                    <a:pt x="34" y="32"/>
                    <a:pt x="34" y="32"/>
                  </a:cubicBezTo>
                  <a:cubicBezTo>
                    <a:pt x="40" y="14"/>
                    <a:pt x="40" y="14"/>
                    <a:pt x="40" y="14"/>
                  </a:cubicBezTo>
                  <a:cubicBezTo>
                    <a:pt x="46" y="32"/>
                    <a:pt x="46" y="32"/>
                    <a:pt x="46" y="32"/>
                  </a:cubicBezTo>
                  <a:cubicBezTo>
                    <a:pt x="64" y="32"/>
                    <a:pt x="64" y="32"/>
                    <a:pt x="64" y="32"/>
                  </a:cubicBezTo>
                  <a:cubicBezTo>
                    <a:pt x="49" y="42"/>
                    <a:pt x="49" y="42"/>
                    <a:pt x="49" y="42"/>
                  </a:cubicBezTo>
                  <a:lnTo>
                    <a:pt x="55" y="6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2" name="Freeform 19"/>
            <p:cNvSpPr>
              <a:spLocks noEditPoints="1"/>
            </p:cNvSpPr>
            <p:nvPr/>
          </p:nvSpPr>
          <p:spPr bwMode="auto">
            <a:xfrm>
              <a:off x="-1279525" y="1308100"/>
              <a:ext cx="539750" cy="720725"/>
            </a:xfrm>
            <a:custGeom>
              <a:avLst/>
              <a:gdLst>
                <a:gd name="T0" fmla="*/ 96 w 144"/>
                <a:gd name="T1" fmla="*/ 52 h 192"/>
                <a:gd name="T2" fmla="*/ 63 w 144"/>
                <a:gd name="T3" fmla="*/ 0 h 192"/>
                <a:gd name="T4" fmla="*/ 7 w 144"/>
                <a:gd name="T5" fmla="*/ 0 h 192"/>
                <a:gd name="T6" fmla="*/ 42 w 144"/>
                <a:gd name="T7" fmla="*/ 56 h 192"/>
                <a:gd name="T8" fmla="*/ 42 w 144"/>
                <a:gd name="T9" fmla="*/ 56 h 192"/>
                <a:gd name="T10" fmla="*/ 0 w 144"/>
                <a:gd name="T11" fmla="*/ 120 h 192"/>
                <a:gd name="T12" fmla="*/ 72 w 144"/>
                <a:gd name="T13" fmla="*/ 192 h 192"/>
                <a:gd name="T14" fmla="*/ 144 w 144"/>
                <a:gd name="T15" fmla="*/ 120 h 192"/>
                <a:gd name="T16" fmla="*/ 96 w 144"/>
                <a:gd name="T17" fmla="*/ 52 h 192"/>
                <a:gd name="T18" fmla="*/ 72 w 144"/>
                <a:gd name="T19" fmla="*/ 176 h 192"/>
                <a:gd name="T20" fmla="*/ 16 w 144"/>
                <a:gd name="T21" fmla="*/ 120 h 192"/>
                <a:gd name="T22" fmla="*/ 72 w 144"/>
                <a:gd name="T23" fmla="*/ 64 h 192"/>
                <a:gd name="T24" fmla="*/ 128 w 144"/>
                <a:gd name="T25" fmla="*/ 120 h 192"/>
                <a:gd name="T26" fmla="*/ 72 w 144"/>
                <a:gd name="T27" fmla="*/ 17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192">
                  <a:moveTo>
                    <a:pt x="96" y="52"/>
                  </a:moveTo>
                  <a:cubicBezTo>
                    <a:pt x="63" y="0"/>
                    <a:pt x="63" y="0"/>
                    <a:pt x="63" y="0"/>
                  </a:cubicBezTo>
                  <a:cubicBezTo>
                    <a:pt x="7" y="0"/>
                    <a:pt x="7" y="0"/>
                    <a:pt x="7" y="0"/>
                  </a:cubicBezTo>
                  <a:cubicBezTo>
                    <a:pt x="42" y="56"/>
                    <a:pt x="42" y="56"/>
                    <a:pt x="42" y="56"/>
                  </a:cubicBezTo>
                  <a:cubicBezTo>
                    <a:pt x="42" y="56"/>
                    <a:pt x="42" y="56"/>
                    <a:pt x="42" y="56"/>
                  </a:cubicBezTo>
                  <a:cubicBezTo>
                    <a:pt x="17" y="68"/>
                    <a:pt x="0" y="92"/>
                    <a:pt x="0" y="120"/>
                  </a:cubicBezTo>
                  <a:cubicBezTo>
                    <a:pt x="0" y="160"/>
                    <a:pt x="32" y="192"/>
                    <a:pt x="72" y="192"/>
                  </a:cubicBezTo>
                  <a:cubicBezTo>
                    <a:pt x="112" y="192"/>
                    <a:pt x="144" y="160"/>
                    <a:pt x="144" y="120"/>
                  </a:cubicBezTo>
                  <a:cubicBezTo>
                    <a:pt x="144" y="89"/>
                    <a:pt x="124" y="62"/>
                    <a:pt x="96" y="52"/>
                  </a:cubicBezTo>
                  <a:close/>
                  <a:moveTo>
                    <a:pt x="72" y="176"/>
                  </a:moveTo>
                  <a:cubicBezTo>
                    <a:pt x="41" y="176"/>
                    <a:pt x="16" y="151"/>
                    <a:pt x="16" y="120"/>
                  </a:cubicBezTo>
                  <a:cubicBezTo>
                    <a:pt x="16" y="89"/>
                    <a:pt x="41" y="64"/>
                    <a:pt x="72" y="64"/>
                  </a:cubicBezTo>
                  <a:cubicBezTo>
                    <a:pt x="103" y="64"/>
                    <a:pt x="128" y="89"/>
                    <a:pt x="128" y="120"/>
                  </a:cubicBezTo>
                  <a:cubicBezTo>
                    <a:pt x="128" y="151"/>
                    <a:pt x="103" y="176"/>
                    <a:pt x="72" y="17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377108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831" y="-232011"/>
            <a:ext cx="8515350" cy="1028700"/>
          </a:xfrm>
        </p:spPr>
        <p:txBody>
          <a:bodyPr/>
          <a:lstStyle/>
          <a:p>
            <a:r>
              <a:rPr lang="en-US" dirty="0" smtClean="0"/>
              <a:t>HOW TO APPLY</a:t>
            </a:r>
            <a:endParaRPr lang="en-US" dirty="0"/>
          </a:p>
        </p:txBody>
      </p:sp>
      <p:sp>
        <p:nvSpPr>
          <p:cNvPr id="3" name="Content Placeholder 2"/>
          <p:cNvSpPr>
            <a:spLocks noGrp="1"/>
          </p:cNvSpPr>
          <p:nvPr>
            <p:ph idx="1"/>
          </p:nvPr>
        </p:nvSpPr>
        <p:spPr>
          <a:xfrm>
            <a:off x="1991762" y="1173837"/>
            <a:ext cx="6866487" cy="3331488"/>
          </a:xfrm>
        </p:spPr>
        <p:txBody>
          <a:bodyPr/>
          <a:lstStyle/>
          <a:p>
            <a:r>
              <a:rPr lang="en-US" sz="2400" dirty="0" smtClean="0"/>
              <a:t>Anyone w. academic rank</a:t>
            </a:r>
          </a:p>
          <a:p>
            <a:r>
              <a:rPr lang="en-US" sz="2400" dirty="0" smtClean="0"/>
              <a:t>Two criteria</a:t>
            </a:r>
          </a:p>
          <a:p>
            <a:pPr lvl="1"/>
            <a:r>
              <a:rPr lang="en-US" sz="2400" dirty="0" smtClean="0"/>
              <a:t>Develop self as educator</a:t>
            </a:r>
          </a:p>
          <a:p>
            <a:pPr lvl="1"/>
            <a:r>
              <a:rPr lang="en-US" sz="2400" dirty="0" smtClean="0"/>
              <a:t>Outcome </a:t>
            </a:r>
          </a:p>
          <a:p>
            <a:pPr lvl="2"/>
            <a:r>
              <a:rPr lang="en-US" sz="2400" dirty="0" smtClean="0"/>
              <a:t>Teaching</a:t>
            </a:r>
          </a:p>
          <a:p>
            <a:pPr lvl="2"/>
            <a:r>
              <a:rPr lang="en-US" sz="2400" dirty="0" smtClean="0"/>
              <a:t>Curriculum development</a:t>
            </a:r>
          </a:p>
          <a:p>
            <a:pPr lvl="2"/>
            <a:r>
              <a:rPr lang="en-US" sz="2400" dirty="0" smtClean="0"/>
              <a:t>Educational leadership</a:t>
            </a:r>
          </a:p>
          <a:p>
            <a:pPr lvl="2"/>
            <a:r>
              <a:rPr lang="en-US" sz="2400" dirty="0" smtClean="0"/>
              <a:t>Educational scholarship</a:t>
            </a:r>
          </a:p>
          <a:p>
            <a:pPr lvl="2"/>
            <a:endParaRPr lang="en-US" dirty="0" smtClean="0"/>
          </a:p>
        </p:txBody>
      </p:sp>
      <p:grpSp>
        <p:nvGrpSpPr>
          <p:cNvPr id="7" name="Group 6"/>
          <p:cNvGrpSpPr>
            <a:grpSpLocks noChangeAspect="1"/>
          </p:cNvGrpSpPr>
          <p:nvPr/>
        </p:nvGrpSpPr>
        <p:grpSpPr>
          <a:xfrm>
            <a:off x="905343" y="1173837"/>
            <a:ext cx="659674" cy="822960"/>
            <a:chOff x="8824913" y="2327275"/>
            <a:chExt cx="481012" cy="600075"/>
          </a:xfrm>
          <a:solidFill>
            <a:schemeClr val="bg2"/>
          </a:solidFill>
        </p:grpSpPr>
        <p:sp>
          <p:nvSpPr>
            <p:cNvPr id="8" name="Freeform 11"/>
            <p:cNvSpPr>
              <a:spLocks noEditPoints="1"/>
            </p:cNvSpPr>
            <p:nvPr/>
          </p:nvSpPr>
          <p:spPr bwMode="auto">
            <a:xfrm>
              <a:off x="8824913" y="2327275"/>
              <a:ext cx="481012" cy="600075"/>
            </a:xfrm>
            <a:custGeom>
              <a:avLst/>
              <a:gdLst>
                <a:gd name="T0" fmla="*/ 96 w 128"/>
                <a:gd name="T1" fmla="*/ 24 h 160"/>
                <a:gd name="T2" fmla="*/ 96 w 128"/>
                <a:gd name="T3" fmla="*/ 0 h 160"/>
                <a:gd name="T4" fmla="*/ 8 w 128"/>
                <a:gd name="T5" fmla="*/ 0 h 160"/>
                <a:gd name="T6" fmla="*/ 0 w 128"/>
                <a:gd name="T7" fmla="*/ 8 h 160"/>
                <a:gd name="T8" fmla="*/ 0 w 128"/>
                <a:gd name="T9" fmla="*/ 152 h 160"/>
                <a:gd name="T10" fmla="*/ 8 w 128"/>
                <a:gd name="T11" fmla="*/ 160 h 160"/>
                <a:gd name="T12" fmla="*/ 120 w 128"/>
                <a:gd name="T13" fmla="*/ 160 h 160"/>
                <a:gd name="T14" fmla="*/ 128 w 128"/>
                <a:gd name="T15" fmla="*/ 152 h 160"/>
                <a:gd name="T16" fmla="*/ 128 w 128"/>
                <a:gd name="T17" fmla="*/ 32 h 160"/>
                <a:gd name="T18" fmla="*/ 104 w 128"/>
                <a:gd name="T19" fmla="*/ 32 h 160"/>
                <a:gd name="T20" fmla="*/ 96 w 128"/>
                <a:gd name="T21" fmla="*/ 24 h 160"/>
                <a:gd name="T22" fmla="*/ 56 w 128"/>
                <a:gd name="T23" fmla="*/ 109 h 160"/>
                <a:gd name="T24" fmla="*/ 33 w 128"/>
                <a:gd name="T25" fmla="*/ 86 h 160"/>
                <a:gd name="T26" fmla="*/ 44 w 128"/>
                <a:gd name="T27" fmla="*/ 75 h 160"/>
                <a:gd name="T28" fmla="*/ 56 w 128"/>
                <a:gd name="T29" fmla="*/ 86 h 160"/>
                <a:gd name="T30" fmla="*/ 90 w 128"/>
                <a:gd name="T31" fmla="*/ 52 h 160"/>
                <a:gd name="T32" fmla="*/ 101 w 128"/>
                <a:gd name="T33" fmla="*/ 63 h 160"/>
                <a:gd name="T34" fmla="*/ 56 w 128"/>
                <a:gd name="T35" fmla="*/ 10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160">
                  <a:moveTo>
                    <a:pt x="96" y="24"/>
                  </a:moveTo>
                  <a:cubicBezTo>
                    <a:pt x="96" y="0"/>
                    <a:pt x="96" y="0"/>
                    <a:pt x="96" y="0"/>
                  </a:cubicBezTo>
                  <a:cubicBezTo>
                    <a:pt x="8" y="0"/>
                    <a:pt x="8" y="0"/>
                    <a:pt x="8" y="0"/>
                  </a:cubicBezTo>
                  <a:cubicBezTo>
                    <a:pt x="4" y="0"/>
                    <a:pt x="0" y="4"/>
                    <a:pt x="0" y="8"/>
                  </a:cubicBezTo>
                  <a:cubicBezTo>
                    <a:pt x="0" y="152"/>
                    <a:pt x="0" y="152"/>
                    <a:pt x="0" y="152"/>
                  </a:cubicBezTo>
                  <a:cubicBezTo>
                    <a:pt x="0" y="156"/>
                    <a:pt x="4" y="160"/>
                    <a:pt x="8" y="160"/>
                  </a:cubicBezTo>
                  <a:cubicBezTo>
                    <a:pt x="120" y="160"/>
                    <a:pt x="120" y="160"/>
                    <a:pt x="120" y="160"/>
                  </a:cubicBezTo>
                  <a:cubicBezTo>
                    <a:pt x="124" y="160"/>
                    <a:pt x="128" y="156"/>
                    <a:pt x="128" y="152"/>
                  </a:cubicBezTo>
                  <a:cubicBezTo>
                    <a:pt x="128" y="32"/>
                    <a:pt x="128" y="32"/>
                    <a:pt x="128" y="32"/>
                  </a:cubicBezTo>
                  <a:cubicBezTo>
                    <a:pt x="104" y="32"/>
                    <a:pt x="104" y="32"/>
                    <a:pt x="104" y="32"/>
                  </a:cubicBezTo>
                  <a:cubicBezTo>
                    <a:pt x="100" y="32"/>
                    <a:pt x="96" y="28"/>
                    <a:pt x="96" y="24"/>
                  </a:cubicBezTo>
                  <a:close/>
                  <a:moveTo>
                    <a:pt x="56" y="109"/>
                  </a:moveTo>
                  <a:cubicBezTo>
                    <a:pt x="33" y="86"/>
                    <a:pt x="33" y="86"/>
                    <a:pt x="33" y="86"/>
                  </a:cubicBezTo>
                  <a:cubicBezTo>
                    <a:pt x="44" y="75"/>
                    <a:pt x="44" y="75"/>
                    <a:pt x="44" y="75"/>
                  </a:cubicBezTo>
                  <a:cubicBezTo>
                    <a:pt x="56" y="86"/>
                    <a:pt x="56" y="86"/>
                    <a:pt x="56" y="86"/>
                  </a:cubicBezTo>
                  <a:cubicBezTo>
                    <a:pt x="90" y="52"/>
                    <a:pt x="90" y="52"/>
                    <a:pt x="90" y="52"/>
                  </a:cubicBezTo>
                  <a:cubicBezTo>
                    <a:pt x="101" y="63"/>
                    <a:pt x="101" y="63"/>
                    <a:pt x="101" y="63"/>
                  </a:cubicBezTo>
                  <a:lnTo>
                    <a:pt x="56"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9" name="Freeform 12"/>
            <p:cNvSpPr>
              <a:spLocks/>
            </p:cNvSpPr>
            <p:nvPr/>
          </p:nvSpPr>
          <p:spPr bwMode="auto">
            <a:xfrm>
              <a:off x="9185275" y="2327275"/>
              <a:ext cx="120650" cy="119063"/>
            </a:xfrm>
            <a:custGeom>
              <a:avLst/>
              <a:gdLst>
                <a:gd name="T0" fmla="*/ 24 w 32"/>
                <a:gd name="T1" fmla="*/ 0 h 32"/>
                <a:gd name="T2" fmla="*/ 0 w 32"/>
                <a:gd name="T3" fmla="*/ 0 h 32"/>
                <a:gd name="T4" fmla="*/ 32 w 32"/>
                <a:gd name="T5" fmla="*/ 32 h 32"/>
                <a:gd name="T6" fmla="*/ 32 w 32"/>
                <a:gd name="T7" fmla="*/ 8 h 32"/>
                <a:gd name="T8" fmla="*/ 24 w 32"/>
                <a:gd name="T9" fmla="*/ 0 h 32"/>
              </a:gdLst>
              <a:ahLst/>
              <a:cxnLst>
                <a:cxn ang="0">
                  <a:pos x="T0" y="T1"/>
                </a:cxn>
                <a:cxn ang="0">
                  <a:pos x="T2" y="T3"/>
                </a:cxn>
                <a:cxn ang="0">
                  <a:pos x="T4" y="T5"/>
                </a:cxn>
                <a:cxn ang="0">
                  <a:pos x="T6" y="T7"/>
                </a:cxn>
                <a:cxn ang="0">
                  <a:pos x="T8" y="T9"/>
                </a:cxn>
              </a:cxnLst>
              <a:rect l="0" t="0" r="r" b="b"/>
              <a:pathLst>
                <a:path w="32" h="32">
                  <a:moveTo>
                    <a:pt x="24" y="0"/>
                  </a:moveTo>
                  <a:cubicBezTo>
                    <a:pt x="0" y="0"/>
                    <a:pt x="0" y="0"/>
                    <a:pt x="0" y="0"/>
                  </a:cubicBezTo>
                  <a:cubicBezTo>
                    <a:pt x="32" y="32"/>
                    <a:pt x="32" y="32"/>
                    <a:pt x="32" y="32"/>
                  </a:cubicBezTo>
                  <a:cubicBezTo>
                    <a:pt x="32" y="8"/>
                    <a:pt x="32" y="8"/>
                    <a:pt x="32" y="8"/>
                  </a:cubicBezTo>
                  <a:cubicBezTo>
                    <a:pt x="32" y="4"/>
                    <a:pt x="28" y="0"/>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spTree>
    <p:extLst>
      <p:ext uri="{BB962C8B-B14F-4D97-AF65-F5344CB8AC3E}">
        <p14:creationId xmlns:p14="http://schemas.microsoft.com/office/powerpoint/2010/main" val="302356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4046" y="1276350"/>
            <a:ext cx="1691640" cy="169164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099" y="1276350"/>
            <a:ext cx="1691640" cy="169164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584" y="1276350"/>
            <a:ext cx="1691640" cy="169164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892" y="1276350"/>
            <a:ext cx="1691640" cy="1691640"/>
          </a:xfrm>
          <a:prstGeom prst="rect">
            <a:avLst/>
          </a:prstGeom>
        </p:spPr>
      </p:pic>
      <p:sp>
        <p:nvSpPr>
          <p:cNvPr id="2" name="TextBox 1"/>
          <p:cNvSpPr txBox="1"/>
          <p:nvPr/>
        </p:nvSpPr>
        <p:spPr>
          <a:xfrm>
            <a:off x="439476" y="2936623"/>
            <a:ext cx="1673856" cy="808426"/>
          </a:xfrm>
          <a:prstGeom prst="rect">
            <a:avLst/>
          </a:prstGeom>
          <a:noFill/>
        </p:spPr>
        <p:txBody>
          <a:bodyPr wrap="none" rtlCol="0">
            <a:spAutoFit/>
          </a:bodyPr>
          <a:lstStyle/>
          <a:p>
            <a:pPr algn="ctr">
              <a:lnSpc>
                <a:spcPct val="90000"/>
              </a:lnSpc>
              <a:spcBef>
                <a:spcPts val="400"/>
              </a:spcBef>
            </a:pPr>
            <a:r>
              <a:rPr lang="en-US" sz="1600" b="1" dirty="0">
                <a:solidFill>
                  <a:schemeClr val="bg1"/>
                </a:solidFill>
              </a:rPr>
              <a:t>LEGACY </a:t>
            </a:r>
            <a:endParaRPr lang="en-US" sz="1600" dirty="0">
              <a:solidFill>
                <a:schemeClr val="bg1"/>
              </a:solidFill>
            </a:endParaRPr>
          </a:p>
          <a:p>
            <a:pPr algn="ctr">
              <a:lnSpc>
                <a:spcPct val="90000"/>
              </a:lnSpc>
              <a:spcBef>
                <a:spcPts val="400"/>
              </a:spcBef>
            </a:pPr>
            <a:r>
              <a:rPr lang="en-US" sz="1500" dirty="0" smtClean="0">
                <a:solidFill>
                  <a:schemeClr val="bg1"/>
                </a:solidFill>
              </a:rPr>
              <a:t>80 </a:t>
            </a:r>
            <a:r>
              <a:rPr lang="en-US" sz="1500" dirty="0">
                <a:solidFill>
                  <a:schemeClr val="bg1"/>
                </a:solidFill>
              </a:rPr>
              <a:t>hours or </a:t>
            </a:r>
            <a:r>
              <a:rPr lang="en-US" sz="1500" dirty="0" smtClean="0">
                <a:solidFill>
                  <a:schemeClr val="bg1"/>
                </a:solidFill>
              </a:rPr>
              <a:t/>
            </a:r>
            <a:br>
              <a:rPr lang="en-US" sz="1500" dirty="0" smtClean="0">
                <a:solidFill>
                  <a:schemeClr val="bg1"/>
                </a:solidFill>
              </a:rPr>
            </a:br>
            <a:r>
              <a:rPr lang="en-US" sz="1500" dirty="0" smtClean="0">
                <a:solidFill>
                  <a:schemeClr val="bg1"/>
                </a:solidFill>
              </a:rPr>
              <a:t>PhD </a:t>
            </a:r>
            <a:r>
              <a:rPr lang="en-US" sz="1500" dirty="0">
                <a:solidFill>
                  <a:schemeClr val="bg1"/>
                </a:solidFill>
              </a:rPr>
              <a:t>in </a:t>
            </a:r>
            <a:r>
              <a:rPr lang="en-US" sz="1500" dirty="0" smtClean="0">
                <a:solidFill>
                  <a:schemeClr val="bg1"/>
                </a:solidFill>
              </a:rPr>
              <a:t>Education</a:t>
            </a:r>
            <a:endParaRPr lang="en-US" sz="1500" dirty="0">
              <a:solidFill>
                <a:schemeClr val="bg1"/>
              </a:solidFill>
            </a:endParaRPr>
          </a:p>
        </p:txBody>
      </p:sp>
      <p:sp>
        <p:nvSpPr>
          <p:cNvPr id="9" name="TextBox 8"/>
          <p:cNvSpPr txBox="1"/>
          <p:nvPr/>
        </p:nvSpPr>
        <p:spPr>
          <a:xfrm>
            <a:off x="2361302" y="2936623"/>
            <a:ext cx="1983235" cy="780727"/>
          </a:xfrm>
          <a:prstGeom prst="rect">
            <a:avLst/>
          </a:prstGeom>
          <a:noFill/>
        </p:spPr>
        <p:txBody>
          <a:bodyPr wrap="none" rtlCol="0">
            <a:spAutoFit/>
          </a:bodyPr>
          <a:lstStyle/>
          <a:p>
            <a:pPr algn="ctr">
              <a:lnSpc>
                <a:spcPct val="90000"/>
              </a:lnSpc>
              <a:spcBef>
                <a:spcPts val="400"/>
              </a:spcBef>
            </a:pPr>
            <a:r>
              <a:rPr lang="en-US" sz="1600" b="1" dirty="0" smtClean="0">
                <a:solidFill>
                  <a:schemeClr val="bg1"/>
                </a:solidFill>
              </a:rPr>
              <a:t>SENIOR FELLOW </a:t>
            </a:r>
            <a:endParaRPr lang="en-US" sz="1600" dirty="0">
              <a:solidFill>
                <a:schemeClr val="bg1"/>
              </a:solidFill>
            </a:endParaRPr>
          </a:p>
          <a:p>
            <a:pPr algn="ctr">
              <a:lnSpc>
                <a:spcPct val="90000"/>
              </a:lnSpc>
              <a:spcBef>
                <a:spcPts val="400"/>
              </a:spcBef>
            </a:pPr>
            <a:r>
              <a:rPr lang="en-US" sz="1500" dirty="0">
                <a:solidFill>
                  <a:schemeClr val="bg1"/>
                </a:solidFill>
              </a:rPr>
              <a:t>6</a:t>
            </a:r>
            <a:r>
              <a:rPr lang="en-US" sz="1500" dirty="0" smtClean="0">
                <a:solidFill>
                  <a:schemeClr val="bg1"/>
                </a:solidFill>
              </a:rPr>
              <a:t>0 </a:t>
            </a:r>
            <a:r>
              <a:rPr lang="en-US" sz="1500" dirty="0">
                <a:solidFill>
                  <a:schemeClr val="bg1"/>
                </a:solidFill>
              </a:rPr>
              <a:t>hours or </a:t>
            </a:r>
            <a:r>
              <a:rPr lang="en-US" sz="1500" dirty="0" smtClean="0">
                <a:solidFill>
                  <a:schemeClr val="bg1"/>
                </a:solidFill>
              </a:rPr>
              <a:t/>
            </a:r>
            <a:br>
              <a:rPr lang="en-US" sz="1500" dirty="0" smtClean="0">
                <a:solidFill>
                  <a:schemeClr val="bg1"/>
                </a:solidFill>
              </a:rPr>
            </a:br>
            <a:r>
              <a:rPr lang="en-US" sz="1500" dirty="0" smtClean="0">
                <a:solidFill>
                  <a:schemeClr val="bg1"/>
                </a:solidFill>
              </a:rPr>
              <a:t>Masters </a:t>
            </a:r>
            <a:r>
              <a:rPr lang="en-US" sz="1500" dirty="0">
                <a:solidFill>
                  <a:schemeClr val="bg1"/>
                </a:solidFill>
              </a:rPr>
              <a:t>in </a:t>
            </a:r>
            <a:r>
              <a:rPr lang="en-US" sz="1500" dirty="0" smtClean="0">
                <a:solidFill>
                  <a:schemeClr val="bg1"/>
                </a:solidFill>
              </a:rPr>
              <a:t>Education</a:t>
            </a:r>
            <a:endParaRPr lang="en-US" sz="1500" dirty="0">
              <a:solidFill>
                <a:schemeClr val="bg1"/>
              </a:solidFill>
            </a:endParaRPr>
          </a:p>
        </p:txBody>
      </p:sp>
      <p:sp>
        <p:nvSpPr>
          <p:cNvPr id="12" name="TextBox 11"/>
          <p:cNvSpPr txBox="1"/>
          <p:nvPr/>
        </p:nvSpPr>
        <p:spPr>
          <a:xfrm>
            <a:off x="4742886" y="2936623"/>
            <a:ext cx="1351652" cy="572977"/>
          </a:xfrm>
          <a:prstGeom prst="rect">
            <a:avLst/>
          </a:prstGeom>
          <a:noFill/>
        </p:spPr>
        <p:txBody>
          <a:bodyPr wrap="none" rtlCol="0">
            <a:spAutoFit/>
          </a:bodyPr>
          <a:lstStyle/>
          <a:p>
            <a:pPr algn="ctr">
              <a:lnSpc>
                <a:spcPct val="90000"/>
              </a:lnSpc>
              <a:spcBef>
                <a:spcPts val="400"/>
              </a:spcBef>
            </a:pPr>
            <a:r>
              <a:rPr lang="en-US" sz="1600" b="1" dirty="0" smtClean="0">
                <a:solidFill>
                  <a:schemeClr val="bg1"/>
                </a:solidFill>
              </a:rPr>
              <a:t>FELLOW</a:t>
            </a:r>
            <a:endParaRPr lang="en-US" sz="1600" dirty="0">
              <a:solidFill>
                <a:schemeClr val="bg1"/>
              </a:solidFill>
            </a:endParaRPr>
          </a:p>
          <a:p>
            <a:pPr algn="ctr">
              <a:lnSpc>
                <a:spcPct val="90000"/>
              </a:lnSpc>
              <a:spcBef>
                <a:spcPts val="400"/>
              </a:spcBef>
            </a:pPr>
            <a:r>
              <a:rPr lang="en-US" sz="1500" dirty="0">
                <a:solidFill>
                  <a:schemeClr val="bg1"/>
                </a:solidFill>
              </a:rPr>
              <a:t>4</a:t>
            </a:r>
            <a:r>
              <a:rPr lang="en-US" sz="1500" dirty="0" smtClean="0">
                <a:solidFill>
                  <a:schemeClr val="bg1"/>
                </a:solidFill>
              </a:rPr>
              <a:t>0 hours total</a:t>
            </a:r>
            <a:endParaRPr lang="en-US" sz="1500" dirty="0">
              <a:solidFill>
                <a:schemeClr val="bg1"/>
              </a:solidFill>
            </a:endParaRPr>
          </a:p>
        </p:txBody>
      </p:sp>
      <p:sp>
        <p:nvSpPr>
          <p:cNvPr id="13" name="TextBox 12"/>
          <p:cNvSpPr txBox="1"/>
          <p:nvPr/>
        </p:nvSpPr>
        <p:spPr>
          <a:xfrm>
            <a:off x="6808045" y="2936623"/>
            <a:ext cx="1363642" cy="780727"/>
          </a:xfrm>
          <a:prstGeom prst="rect">
            <a:avLst/>
          </a:prstGeom>
          <a:noFill/>
        </p:spPr>
        <p:txBody>
          <a:bodyPr wrap="none" rtlCol="0">
            <a:spAutoFit/>
          </a:bodyPr>
          <a:lstStyle/>
          <a:p>
            <a:pPr algn="ctr">
              <a:lnSpc>
                <a:spcPct val="90000"/>
              </a:lnSpc>
              <a:spcBef>
                <a:spcPts val="400"/>
              </a:spcBef>
            </a:pPr>
            <a:r>
              <a:rPr lang="en-US" sz="1600" b="1" dirty="0" smtClean="0">
                <a:solidFill>
                  <a:schemeClr val="bg1"/>
                </a:solidFill>
              </a:rPr>
              <a:t>ASSOCIATE</a:t>
            </a:r>
            <a:endParaRPr lang="en-US" sz="1600" dirty="0">
              <a:solidFill>
                <a:schemeClr val="bg1"/>
              </a:solidFill>
            </a:endParaRPr>
          </a:p>
          <a:p>
            <a:pPr algn="ctr">
              <a:lnSpc>
                <a:spcPct val="90000"/>
              </a:lnSpc>
              <a:spcBef>
                <a:spcPts val="400"/>
              </a:spcBef>
            </a:pPr>
            <a:r>
              <a:rPr lang="en-US" sz="1500" dirty="0">
                <a:solidFill>
                  <a:schemeClr val="bg1"/>
                </a:solidFill>
              </a:rPr>
              <a:t>2</a:t>
            </a:r>
            <a:r>
              <a:rPr lang="en-US" sz="1500" dirty="0" smtClean="0">
                <a:solidFill>
                  <a:schemeClr val="bg1"/>
                </a:solidFill>
              </a:rPr>
              <a:t>0 hours </a:t>
            </a:r>
            <a:br>
              <a:rPr lang="en-US" sz="1500" dirty="0" smtClean="0">
                <a:solidFill>
                  <a:schemeClr val="bg1"/>
                </a:solidFill>
              </a:rPr>
            </a:br>
            <a:r>
              <a:rPr lang="en-US" sz="1500" dirty="0" smtClean="0">
                <a:solidFill>
                  <a:schemeClr val="bg1"/>
                </a:solidFill>
              </a:rPr>
              <a:t>within 5 years</a:t>
            </a:r>
            <a:endParaRPr lang="en-US" sz="1500" dirty="0">
              <a:solidFill>
                <a:schemeClr val="bg1"/>
              </a:solidFill>
            </a:endParaRPr>
          </a:p>
        </p:txBody>
      </p:sp>
      <p:sp>
        <p:nvSpPr>
          <p:cNvPr id="17" name="TextBox 16"/>
          <p:cNvSpPr txBox="1"/>
          <p:nvPr/>
        </p:nvSpPr>
        <p:spPr>
          <a:xfrm>
            <a:off x="1866901" y="4124325"/>
            <a:ext cx="5410200" cy="341632"/>
          </a:xfrm>
          <a:prstGeom prst="rect">
            <a:avLst/>
          </a:prstGeom>
          <a:noFill/>
        </p:spPr>
        <p:txBody>
          <a:bodyPr wrap="square" rtlCol="0">
            <a:spAutoFit/>
          </a:bodyPr>
          <a:lstStyle/>
          <a:p>
            <a:pPr algn="ctr">
              <a:lnSpc>
                <a:spcPct val="90000"/>
              </a:lnSpc>
              <a:spcBef>
                <a:spcPts val="400"/>
              </a:spcBef>
            </a:pPr>
            <a:r>
              <a:rPr lang="en-US" i="1" dirty="0">
                <a:solidFill>
                  <a:schemeClr val="bg1"/>
                </a:solidFill>
              </a:rPr>
              <a:t>Post college/graduate school faculty development</a:t>
            </a:r>
          </a:p>
        </p:txBody>
      </p:sp>
      <p:sp>
        <p:nvSpPr>
          <p:cNvPr id="4" name="Title 3"/>
          <p:cNvSpPr>
            <a:spLocks noGrp="1"/>
          </p:cNvSpPr>
          <p:nvPr>
            <p:ph type="title"/>
          </p:nvPr>
        </p:nvSpPr>
        <p:spPr/>
        <p:txBody>
          <a:bodyPr/>
          <a:lstStyle/>
          <a:p>
            <a:r>
              <a:rPr lang="en-US" dirty="0"/>
              <a:t>CRITERION ONE</a:t>
            </a:r>
            <a:br>
              <a:rPr lang="en-US" dirty="0"/>
            </a:br>
            <a:r>
              <a:rPr lang="en-US" sz="2000" b="0" dirty="0">
                <a:solidFill>
                  <a:schemeClr val="accent2"/>
                </a:solidFill>
              </a:rPr>
              <a:t>IDENTIFY MEMBERSHIP LEVEL</a:t>
            </a:r>
            <a:endParaRPr lang="en-US" sz="2000" b="0" dirty="0"/>
          </a:p>
        </p:txBody>
      </p:sp>
    </p:spTree>
    <p:extLst>
      <p:ext uri="{BB962C8B-B14F-4D97-AF65-F5344CB8AC3E}">
        <p14:creationId xmlns:p14="http://schemas.microsoft.com/office/powerpoint/2010/main" val="164310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Bahrain Widescreen 2015">
  <a:themeElements>
    <a:clrScheme name="Academy Educ ational Excellence">
      <a:dk1>
        <a:sysClr val="windowText" lastClr="000000"/>
      </a:dk1>
      <a:lt1>
        <a:sysClr val="window" lastClr="FFFFFF"/>
      </a:lt1>
      <a:dk2>
        <a:srgbClr val="003DA5"/>
      </a:dk2>
      <a:lt2>
        <a:srgbClr val="00B0B9"/>
      </a:lt2>
      <a:accent1>
        <a:srgbClr val="003DA5"/>
      </a:accent1>
      <a:accent2>
        <a:srgbClr val="FF8200"/>
      </a:accent2>
      <a:accent3>
        <a:srgbClr val="00B0B9"/>
      </a:accent3>
      <a:accent4>
        <a:srgbClr val="7EDDD3"/>
      </a:accent4>
      <a:accent5>
        <a:srgbClr val="007A53"/>
      </a:accent5>
      <a:accent6>
        <a:srgbClr val="FE5000"/>
      </a:accent6>
      <a:hlink>
        <a:srgbClr val="000000"/>
      </a:hlink>
      <a:folHlink>
        <a:srgbClr val="00B0B9"/>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c-darkbluetexture-widescree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Bahrain Widescreen 2015</Template>
  <TotalTime>8304</TotalTime>
  <Words>1196</Words>
  <Application>Microsoft Office PowerPoint</Application>
  <PresentationFormat>On-screen Show (16:9)</PresentationFormat>
  <Paragraphs>209</Paragraphs>
  <Slides>26</Slides>
  <Notes>22</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Bahrain Widescreen 2015</vt:lpstr>
      <vt:lpstr>ACADEMY OF EDUCATIONAL EXCELLENCE MAYO CLINIC COLLEGE OF MEDICINE AND SCIENCE </vt:lpstr>
      <vt:lpstr>PowerPoint Presentation</vt:lpstr>
      <vt:lpstr>PowerPoint Presentation</vt:lpstr>
      <vt:lpstr>GOALS</vt:lpstr>
      <vt:lpstr>FACULTY DEVELOPMENT  ACADEMIES</vt:lpstr>
      <vt:lpstr>ACADEMY OF EDUCATIONAL EXCELLENCE</vt:lpstr>
      <vt:lpstr>BENEFITS OF MEMBERSHIP</vt:lpstr>
      <vt:lpstr>HOW TO APPLY</vt:lpstr>
      <vt:lpstr>CRITERION ONE IDENTIFY MEMBERSHIP LEVEL</vt:lpstr>
      <vt:lpstr>WHAT COUNTS TOWARDS MEMBERSHIP?</vt:lpstr>
      <vt:lpstr>WHAT COUNTS TOWARDS MEMBERSHIP?</vt:lpstr>
      <vt:lpstr>CRITERION TWO DEMONSTRATE EXCELLENCE IN ONE OF FOUR TRACKS</vt:lpstr>
      <vt:lpstr>HOW DO I APPLY?</vt:lpstr>
      <vt:lpstr>OPTION ONE DOCUMENTING FACULTY DEVELOPMENT</vt:lpstr>
      <vt:lpstr>OPTION ONE DOCUMENTING FACULTY DEVELOPMENT</vt:lpstr>
      <vt:lpstr>OPTION ONE DOCUMENTING FACULTY DEVELOPMENT</vt:lpstr>
      <vt:lpstr>Development topics that Count and Do not Count </vt:lpstr>
      <vt:lpstr>OPTION TWO APPLICATION PROCESS</vt:lpstr>
      <vt:lpstr>OPTION TWO EXAMPLES</vt:lpstr>
      <vt:lpstr>OPTION THREE- Provide a Narrative  APPLICATION PROCESS</vt:lpstr>
      <vt:lpstr>OPTION THREE WRITTEN NARRATIVE EXAMPLE</vt:lpstr>
      <vt:lpstr>CRITERION TWO DEMONSTRATE EXCELLENCE IN ONE OF FOUR TRACKS</vt:lpstr>
      <vt:lpstr>CRITERIA TWO EXAMPLE</vt:lpstr>
      <vt:lpstr>RESOURCES FOR EDUCATORS</vt:lpstr>
      <vt:lpstr>MAYO CLINIC EDUCATION</vt:lpstr>
      <vt:lpstr>FOLLOW US @MayoFacDev</vt:lpstr>
    </vt:vector>
  </TitlesOfParts>
  <Company>Mayo Clinic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 Presentation Subtitle Here</dc:title>
  <dc:creator>Rich G Kubichek</dc:creator>
  <dc:description>v2.15</dc:description>
  <cp:lastModifiedBy>Sargent, Angela L.</cp:lastModifiedBy>
  <cp:revision>344</cp:revision>
  <dcterms:created xsi:type="dcterms:W3CDTF">2016-12-15T17:54:38Z</dcterms:created>
  <dcterms:modified xsi:type="dcterms:W3CDTF">2020-02-21T20:12:43Z</dcterms:modified>
</cp:coreProperties>
</file>